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56" r:id="rId2"/>
    <p:sldId id="261" r:id="rId3"/>
    <p:sldId id="257" r:id="rId4"/>
    <p:sldId id="258" r:id="rId5"/>
    <p:sldId id="276" r:id="rId6"/>
    <p:sldId id="259" r:id="rId7"/>
    <p:sldId id="271" r:id="rId8"/>
    <p:sldId id="264" r:id="rId9"/>
    <p:sldId id="260" r:id="rId10"/>
    <p:sldId id="262" r:id="rId11"/>
    <p:sldId id="273" r:id="rId12"/>
    <p:sldId id="272" r:id="rId13"/>
    <p:sldId id="265" r:id="rId14"/>
    <p:sldId id="266" r:id="rId15"/>
    <p:sldId id="267" r:id="rId16"/>
    <p:sldId id="268" r:id="rId17"/>
    <p:sldId id="270" r:id="rId18"/>
    <p:sldId id="278" r:id="rId19"/>
    <p:sldId id="269" r:id="rId20"/>
  </p:sldIdLst>
  <p:sldSz cx="7740650" cy="1004411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3">
          <p15:clr>
            <a:srgbClr val="A4A3A4"/>
          </p15:clr>
        </p15:guide>
        <p15:guide id="2" pos="243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88" autoAdjust="0"/>
    <p:restoredTop sz="86345" autoAdjust="0"/>
  </p:normalViewPr>
  <p:slideViewPr>
    <p:cSldViewPr snapToGrid="0">
      <p:cViewPr varScale="1">
        <p:scale>
          <a:sx n="98" d="100"/>
          <a:sy n="98" d="100"/>
        </p:scale>
        <p:origin x="3328" y="216"/>
      </p:cViewPr>
      <p:guideLst>
        <p:guide orient="horz" pos="3163"/>
        <p:guide pos="24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965376-1F58-412F-8CF1-87A95FC4E1EE}" type="datetimeFigureOut">
              <a:rPr lang="es-MX" smtClean="0"/>
              <a:t>29/04/19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143000"/>
            <a:ext cx="23780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4A98AA-2BBC-45BC-821F-0563EB0FD1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5126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A98AA-2BBC-45BC-821F-0563EB0FD19A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99384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4A98AA-2BBC-45BC-821F-0563EB0FD19A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3890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4A98AA-2BBC-45BC-821F-0563EB0FD19A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48005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4A98AA-2BBC-45BC-821F-0563EB0FD19A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249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4A98AA-2BBC-45BC-821F-0563EB0FD19A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85705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4A98AA-2BBC-45BC-821F-0563EB0FD19A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9060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A98AA-2BBC-45BC-821F-0563EB0FD19A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3865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4A98AA-2BBC-45BC-821F-0563EB0FD19A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4317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4A98AA-2BBC-45BC-821F-0563EB0FD19A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4135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4A98AA-2BBC-45BC-821F-0563EB0FD19A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5161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A98AA-2BBC-45BC-821F-0563EB0FD19A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76932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4A98AA-2BBC-45BC-821F-0563EB0FD19A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06617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A98AA-2BBC-45BC-821F-0563EB0FD19A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1686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4A98AA-2BBC-45BC-821F-0563EB0FD19A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3841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0549" y="1643794"/>
            <a:ext cx="6579553" cy="3496839"/>
          </a:xfrm>
        </p:spPr>
        <p:txBody>
          <a:bodyPr anchor="b"/>
          <a:lstStyle>
            <a:lvl1pPr algn="ctr">
              <a:defRPr sz="507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7581" y="5275485"/>
            <a:ext cx="5805488" cy="2425002"/>
          </a:xfrm>
        </p:spPr>
        <p:txBody>
          <a:bodyPr/>
          <a:lstStyle>
            <a:lvl1pPr marL="0" indent="0" algn="ctr">
              <a:buNone/>
              <a:defRPr sz="2032"/>
            </a:lvl1pPr>
            <a:lvl2pPr marL="387020" indent="0" algn="ctr">
              <a:buNone/>
              <a:defRPr sz="1693"/>
            </a:lvl2pPr>
            <a:lvl3pPr marL="774040" indent="0" algn="ctr">
              <a:buNone/>
              <a:defRPr sz="1524"/>
            </a:lvl3pPr>
            <a:lvl4pPr marL="1161059" indent="0" algn="ctr">
              <a:buNone/>
              <a:defRPr sz="1354"/>
            </a:lvl4pPr>
            <a:lvl5pPr marL="1548079" indent="0" algn="ctr">
              <a:buNone/>
              <a:defRPr sz="1354"/>
            </a:lvl5pPr>
            <a:lvl6pPr marL="1935099" indent="0" algn="ctr">
              <a:buNone/>
              <a:defRPr sz="1354"/>
            </a:lvl6pPr>
            <a:lvl7pPr marL="2322119" indent="0" algn="ctr">
              <a:buNone/>
              <a:defRPr sz="1354"/>
            </a:lvl7pPr>
            <a:lvl8pPr marL="2709139" indent="0" algn="ctr">
              <a:buNone/>
              <a:defRPr sz="1354"/>
            </a:lvl8pPr>
            <a:lvl9pPr marL="3096158" indent="0" algn="ctr">
              <a:buNone/>
              <a:defRPr sz="1354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1BD39-10F1-4B2C-A78E-39D2F8E46A92}" type="datetime1">
              <a:rPr lang="es-MX" smtClean="0"/>
              <a:t>29/04/19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57AB9-88BC-4D84-8303-A6A60E0DFD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8964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20EDA-590C-4692-8B55-9EC17D97A085}" type="datetime1">
              <a:rPr lang="es-MX" smtClean="0"/>
              <a:t>29/04/19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57AB9-88BC-4D84-8303-A6A60E0DFD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3563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39403" y="534756"/>
            <a:ext cx="1669078" cy="851192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2170" y="534756"/>
            <a:ext cx="4910475" cy="8511921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85BC7-8DB9-4BE9-A9FA-E3A0033EEEF6}" type="datetime1">
              <a:rPr lang="es-MX" smtClean="0"/>
              <a:t>29/04/19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57AB9-88BC-4D84-8303-A6A60E0DFD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0538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21AC-40B5-44E3-A072-F49428225934}" type="datetime1">
              <a:rPr lang="es-MX" smtClean="0"/>
              <a:t>29/04/19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57AB9-88BC-4D84-8303-A6A60E0DFD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004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138" y="2504056"/>
            <a:ext cx="6676311" cy="4178071"/>
          </a:xfrm>
        </p:spPr>
        <p:txBody>
          <a:bodyPr anchor="b"/>
          <a:lstStyle>
            <a:lvl1pPr>
              <a:defRPr sz="507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8138" y="6721654"/>
            <a:ext cx="6676311" cy="2197149"/>
          </a:xfrm>
        </p:spPr>
        <p:txBody>
          <a:bodyPr/>
          <a:lstStyle>
            <a:lvl1pPr marL="0" indent="0">
              <a:buNone/>
              <a:defRPr sz="2032">
                <a:solidFill>
                  <a:schemeClr val="tx1"/>
                </a:solidFill>
              </a:defRPr>
            </a:lvl1pPr>
            <a:lvl2pPr marL="387020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2pPr>
            <a:lvl3pPr marL="774040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3pPr>
            <a:lvl4pPr marL="1161059" indent="0">
              <a:buNone/>
              <a:defRPr sz="1354">
                <a:solidFill>
                  <a:schemeClr val="tx1">
                    <a:tint val="75000"/>
                  </a:schemeClr>
                </a:solidFill>
              </a:defRPr>
            </a:lvl4pPr>
            <a:lvl5pPr marL="1548079" indent="0">
              <a:buNone/>
              <a:defRPr sz="1354">
                <a:solidFill>
                  <a:schemeClr val="tx1">
                    <a:tint val="75000"/>
                  </a:schemeClr>
                </a:solidFill>
              </a:defRPr>
            </a:lvl5pPr>
            <a:lvl6pPr marL="1935099" indent="0">
              <a:buNone/>
              <a:defRPr sz="1354">
                <a:solidFill>
                  <a:schemeClr val="tx1">
                    <a:tint val="75000"/>
                  </a:schemeClr>
                </a:solidFill>
              </a:defRPr>
            </a:lvl6pPr>
            <a:lvl7pPr marL="2322119" indent="0">
              <a:buNone/>
              <a:defRPr sz="1354">
                <a:solidFill>
                  <a:schemeClr val="tx1">
                    <a:tint val="75000"/>
                  </a:schemeClr>
                </a:solidFill>
              </a:defRPr>
            </a:lvl7pPr>
            <a:lvl8pPr marL="2709139" indent="0">
              <a:buNone/>
              <a:defRPr sz="1354">
                <a:solidFill>
                  <a:schemeClr val="tx1">
                    <a:tint val="75000"/>
                  </a:schemeClr>
                </a:solidFill>
              </a:defRPr>
            </a:lvl8pPr>
            <a:lvl9pPr marL="3096158" indent="0">
              <a:buNone/>
              <a:defRPr sz="135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72EE-35C3-4FD9-B521-1EEAE157C210}" type="datetime1">
              <a:rPr lang="es-MX" smtClean="0"/>
              <a:t>29/04/19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57AB9-88BC-4D84-8303-A6A60E0DFD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57814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2170" y="2673780"/>
            <a:ext cx="3289776" cy="637289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18704" y="2673780"/>
            <a:ext cx="3289776" cy="637289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68AE9-2080-4C62-836A-4F34E7A8DCD2}" type="datetime1">
              <a:rPr lang="es-MX" smtClean="0"/>
              <a:t>29/04/19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57AB9-88BC-4D84-8303-A6A60E0DFD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82662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178" y="534758"/>
            <a:ext cx="6676311" cy="194139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179" y="2462203"/>
            <a:ext cx="3274657" cy="1206688"/>
          </a:xfrm>
        </p:spPr>
        <p:txBody>
          <a:bodyPr anchor="b"/>
          <a:lstStyle>
            <a:lvl1pPr marL="0" indent="0">
              <a:buNone/>
              <a:defRPr sz="2032" b="1"/>
            </a:lvl1pPr>
            <a:lvl2pPr marL="387020" indent="0">
              <a:buNone/>
              <a:defRPr sz="1693" b="1"/>
            </a:lvl2pPr>
            <a:lvl3pPr marL="774040" indent="0">
              <a:buNone/>
              <a:defRPr sz="1524" b="1"/>
            </a:lvl3pPr>
            <a:lvl4pPr marL="1161059" indent="0">
              <a:buNone/>
              <a:defRPr sz="1354" b="1"/>
            </a:lvl4pPr>
            <a:lvl5pPr marL="1548079" indent="0">
              <a:buNone/>
              <a:defRPr sz="1354" b="1"/>
            </a:lvl5pPr>
            <a:lvl6pPr marL="1935099" indent="0">
              <a:buNone/>
              <a:defRPr sz="1354" b="1"/>
            </a:lvl6pPr>
            <a:lvl7pPr marL="2322119" indent="0">
              <a:buNone/>
              <a:defRPr sz="1354" b="1"/>
            </a:lvl7pPr>
            <a:lvl8pPr marL="2709139" indent="0">
              <a:buNone/>
              <a:defRPr sz="1354" b="1"/>
            </a:lvl8pPr>
            <a:lvl9pPr marL="3096158" indent="0">
              <a:buNone/>
              <a:defRPr sz="1354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179" y="3668891"/>
            <a:ext cx="3274657" cy="539638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18705" y="2462203"/>
            <a:ext cx="3290784" cy="1206688"/>
          </a:xfrm>
        </p:spPr>
        <p:txBody>
          <a:bodyPr anchor="b"/>
          <a:lstStyle>
            <a:lvl1pPr marL="0" indent="0">
              <a:buNone/>
              <a:defRPr sz="2032" b="1"/>
            </a:lvl1pPr>
            <a:lvl2pPr marL="387020" indent="0">
              <a:buNone/>
              <a:defRPr sz="1693" b="1"/>
            </a:lvl2pPr>
            <a:lvl3pPr marL="774040" indent="0">
              <a:buNone/>
              <a:defRPr sz="1524" b="1"/>
            </a:lvl3pPr>
            <a:lvl4pPr marL="1161059" indent="0">
              <a:buNone/>
              <a:defRPr sz="1354" b="1"/>
            </a:lvl4pPr>
            <a:lvl5pPr marL="1548079" indent="0">
              <a:buNone/>
              <a:defRPr sz="1354" b="1"/>
            </a:lvl5pPr>
            <a:lvl6pPr marL="1935099" indent="0">
              <a:buNone/>
              <a:defRPr sz="1354" b="1"/>
            </a:lvl6pPr>
            <a:lvl7pPr marL="2322119" indent="0">
              <a:buNone/>
              <a:defRPr sz="1354" b="1"/>
            </a:lvl7pPr>
            <a:lvl8pPr marL="2709139" indent="0">
              <a:buNone/>
              <a:defRPr sz="1354" b="1"/>
            </a:lvl8pPr>
            <a:lvl9pPr marL="3096158" indent="0">
              <a:buNone/>
              <a:defRPr sz="1354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18705" y="3668891"/>
            <a:ext cx="3290784" cy="539638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0337-F6AC-463C-BD5B-806D8F9A1059}" type="datetime1">
              <a:rPr lang="es-MX" smtClean="0"/>
              <a:t>29/04/19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57AB9-88BC-4D84-8303-A6A60E0DFD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8460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E95E-B39F-41A1-8491-6D0A689E4D92}" type="datetime1">
              <a:rPr lang="es-MX" smtClean="0"/>
              <a:t>29/04/19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57AB9-88BC-4D84-8303-A6A60E0DFD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5926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8FBC-6555-4F81-A21A-EABA31CE3E5B}" type="datetime1">
              <a:rPr lang="es-MX" smtClean="0"/>
              <a:t>29/04/19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57AB9-88BC-4D84-8303-A6A60E0DFD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0937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178" y="669608"/>
            <a:ext cx="2496561" cy="2343626"/>
          </a:xfrm>
        </p:spPr>
        <p:txBody>
          <a:bodyPr anchor="b"/>
          <a:lstStyle>
            <a:lvl1pPr>
              <a:defRPr sz="270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0784" y="1446169"/>
            <a:ext cx="3918704" cy="7137830"/>
          </a:xfrm>
        </p:spPr>
        <p:txBody>
          <a:bodyPr/>
          <a:lstStyle>
            <a:lvl1pPr>
              <a:defRPr sz="2709"/>
            </a:lvl1pPr>
            <a:lvl2pPr>
              <a:defRPr sz="2370"/>
            </a:lvl2pPr>
            <a:lvl3pPr>
              <a:defRPr sz="2032"/>
            </a:lvl3pPr>
            <a:lvl4pPr>
              <a:defRPr sz="1693"/>
            </a:lvl4pPr>
            <a:lvl5pPr>
              <a:defRPr sz="1693"/>
            </a:lvl5pPr>
            <a:lvl6pPr>
              <a:defRPr sz="1693"/>
            </a:lvl6pPr>
            <a:lvl7pPr>
              <a:defRPr sz="1693"/>
            </a:lvl7pPr>
            <a:lvl8pPr>
              <a:defRPr sz="1693"/>
            </a:lvl8pPr>
            <a:lvl9pPr>
              <a:defRPr sz="1693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178" y="3013234"/>
            <a:ext cx="2496561" cy="5582389"/>
          </a:xfrm>
        </p:spPr>
        <p:txBody>
          <a:bodyPr/>
          <a:lstStyle>
            <a:lvl1pPr marL="0" indent="0">
              <a:buNone/>
              <a:defRPr sz="1354"/>
            </a:lvl1pPr>
            <a:lvl2pPr marL="387020" indent="0">
              <a:buNone/>
              <a:defRPr sz="1185"/>
            </a:lvl2pPr>
            <a:lvl3pPr marL="774040" indent="0">
              <a:buNone/>
              <a:defRPr sz="1016"/>
            </a:lvl3pPr>
            <a:lvl4pPr marL="1161059" indent="0">
              <a:buNone/>
              <a:defRPr sz="847"/>
            </a:lvl4pPr>
            <a:lvl5pPr marL="1548079" indent="0">
              <a:buNone/>
              <a:defRPr sz="847"/>
            </a:lvl5pPr>
            <a:lvl6pPr marL="1935099" indent="0">
              <a:buNone/>
              <a:defRPr sz="847"/>
            </a:lvl6pPr>
            <a:lvl7pPr marL="2322119" indent="0">
              <a:buNone/>
              <a:defRPr sz="847"/>
            </a:lvl7pPr>
            <a:lvl8pPr marL="2709139" indent="0">
              <a:buNone/>
              <a:defRPr sz="847"/>
            </a:lvl8pPr>
            <a:lvl9pPr marL="3096158" indent="0">
              <a:buNone/>
              <a:defRPr sz="847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C688-C1FD-4EF7-87D4-EA8CC08C01A9}" type="datetime1">
              <a:rPr lang="es-MX" smtClean="0"/>
              <a:t>29/04/19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57AB9-88BC-4D84-8303-A6A60E0DFD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43693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178" y="669608"/>
            <a:ext cx="2496561" cy="2343626"/>
          </a:xfrm>
        </p:spPr>
        <p:txBody>
          <a:bodyPr anchor="b"/>
          <a:lstStyle>
            <a:lvl1pPr>
              <a:defRPr sz="270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90784" y="1446169"/>
            <a:ext cx="3918704" cy="7137830"/>
          </a:xfrm>
        </p:spPr>
        <p:txBody>
          <a:bodyPr anchor="t"/>
          <a:lstStyle>
            <a:lvl1pPr marL="0" indent="0">
              <a:buNone/>
              <a:defRPr sz="2709"/>
            </a:lvl1pPr>
            <a:lvl2pPr marL="387020" indent="0">
              <a:buNone/>
              <a:defRPr sz="2370"/>
            </a:lvl2pPr>
            <a:lvl3pPr marL="774040" indent="0">
              <a:buNone/>
              <a:defRPr sz="2032"/>
            </a:lvl3pPr>
            <a:lvl4pPr marL="1161059" indent="0">
              <a:buNone/>
              <a:defRPr sz="1693"/>
            </a:lvl4pPr>
            <a:lvl5pPr marL="1548079" indent="0">
              <a:buNone/>
              <a:defRPr sz="1693"/>
            </a:lvl5pPr>
            <a:lvl6pPr marL="1935099" indent="0">
              <a:buNone/>
              <a:defRPr sz="1693"/>
            </a:lvl6pPr>
            <a:lvl7pPr marL="2322119" indent="0">
              <a:buNone/>
              <a:defRPr sz="1693"/>
            </a:lvl7pPr>
            <a:lvl8pPr marL="2709139" indent="0">
              <a:buNone/>
              <a:defRPr sz="1693"/>
            </a:lvl8pPr>
            <a:lvl9pPr marL="3096158" indent="0">
              <a:buNone/>
              <a:defRPr sz="1693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178" y="3013234"/>
            <a:ext cx="2496561" cy="5582389"/>
          </a:xfrm>
        </p:spPr>
        <p:txBody>
          <a:bodyPr/>
          <a:lstStyle>
            <a:lvl1pPr marL="0" indent="0">
              <a:buNone/>
              <a:defRPr sz="1354"/>
            </a:lvl1pPr>
            <a:lvl2pPr marL="387020" indent="0">
              <a:buNone/>
              <a:defRPr sz="1185"/>
            </a:lvl2pPr>
            <a:lvl3pPr marL="774040" indent="0">
              <a:buNone/>
              <a:defRPr sz="1016"/>
            </a:lvl3pPr>
            <a:lvl4pPr marL="1161059" indent="0">
              <a:buNone/>
              <a:defRPr sz="847"/>
            </a:lvl4pPr>
            <a:lvl5pPr marL="1548079" indent="0">
              <a:buNone/>
              <a:defRPr sz="847"/>
            </a:lvl5pPr>
            <a:lvl6pPr marL="1935099" indent="0">
              <a:buNone/>
              <a:defRPr sz="847"/>
            </a:lvl6pPr>
            <a:lvl7pPr marL="2322119" indent="0">
              <a:buNone/>
              <a:defRPr sz="847"/>
            </a:lvl7pPr>
            <a:lvl8pPr marL="2709139" indent="0">
              <a:buNone/>
              <a:defRPr sz="847"/>
            </a:lvl8pPr>
            <a:lvl9pPr marL="3096158" indent="0">
              <a:buNone/>
              <a:defRPr sz="847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7320E-06AE-45C8-B04C-8E05E1F5DE31}" type="datetime1">
              <a:rPr lang="es-MX" smtClean="0"/>
              <a:t>29/04/19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57AB9-88BC-4D84-8303-A6A60E0DFD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0924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2170" y="534758"/>
            <a:ext cx="6676311" cy="1941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2170" y="2673780"/>
            <a:ext cx="6676311" cy="6372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2170" y="9309407"/>
            <a:ext cx="1741646" cy="534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30EA8-101B-4765-97F0-4D887670808E}" type="datetime1">
              <a:rPr lang="es-MX" smtClean="0"/>
              <a:t>29/04/19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64091" y="9309407"/>
            <a:ext cx="2612469" cy="534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66834" y="9309407"/>
            <a:ext cx="1741646" cy="534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57AB9-88BC-4D84-8303-A6A60E0DFD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9848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774040" rtl="0" eaLnBrk="1" latinLnBrk="0" hangingPunct="1">
        <a:lnSpc>
          <a:spcPct val="90000"/>
        </a:lnSpc>
        <a:spcBef>
          <a:spcPct val="0"/>
        </a:spcBef>
        <a:buNone/>
        <a:defRPr sz="37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3510" indent="-193510" algn="l" defTabSz="774040" rtl="0" eaLnBrk="1" latinLnBrk="0" hangingPunct="1">
        <a:lnSpc>
          <a:spcPct val="90000"/>
        </a:lnSpc>
        <a:spcBef>
          <a:spcPts val="847"/>
        </a:spcBef>
        <a:buFont typeface="Arial" panose="020B0604020202020204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1pPr>
      <a:lvl2pPr marL="580530" indent="-193510" algn="l" defTabSz="774040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2032" kern="1200">
          <a:solidFill>
            <a:schemeClr val="tx1"/>
          </a:solidFill>
          <a:latin typeface="+mn-lt"/>
          <a:ea typeface="+mn-ea"/>
          <a:cs typeface="+mn-cs"/>
        </a:defRPr>
      </a:lvl2pPr>
      <a:lvl3pPr marL="967550" indent="-193510" algn="l" defTabSz="774040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693" kern="1200">
          <a:solidFill>
            <a:schemeClr val="tx1"/>
          </a:solidFill>
          <a:latin typeface="+mn-lt"/>
          <a:ea typeface="+mn-ea"/>
          <a:cs typeface="+mn-cs"/>
        </a:defRPr>
      </a:lvl3pPr>
      <a:lvl4pPr marL="1354569" indent="-193510" algn="l" defTabSz="774040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4pPr>
      <a:lvl5pPr marL="1741589" indent="-193510" algn="l" defTabSz="774040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5pPr>
      <a:lvl6pPr marL="2128609" indent="-193510" algn="l" defTabSz="774040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6pPr>
      <a:lvl7pPr marL="2515629" indent="-193510" algn="l" defTabSz="774040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7pPr>
      <a:lvl8pPr marL="2902649" indent="-193510" algn="l" defTabSz="774040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8pPr>
      <a:lvl9pPr marL="3289668" indent="-193510" algn="l" defTabSz="774040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4040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1pPr>
      <a:lvl2pPr marL="387020" algn="l" defTabSz="774040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2pPr>
      <a:lvl3pPr marL="774040" algn="l" defTabSz="774040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3pPr>
      <a:lvl4pPr marL="1161059" algn="l" defTabSz="774040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4pPr>
      <a:lvl5pPr marL="1548079" algn="l" defTabSz="774040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5pPr>
      <a:lvl6pPr marL="1935099" algn="l" defTabSz="774040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6pPr>
      <a:lvl7pPr marL="2322119" algn="l" defTabSz="774040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7pPr>
      <a:lvl8pPr marL="2709139" algn="l" defTabSz="774040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8pPr>
      <a:lvl9pPr marL="3096158" algn="l" defTabSz="774040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juanchantaca@yahoo.com.mx" TargetMode="External"/><Relationship Id="rId2" Type="http://schemas.openxmlformats.org/officeDocument/2006/relationships/hyperlink" Target="mailto:ceype@yahoo.com.mx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://www.ceype.com.mx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6" t="14119" r="7224" b="4858"/>
          <a:stretch/>
        </p:blipFill>
        <p:spPr>
          <a:xfrm>
            <a:off x="0" y="5740098"/>
            <a:ext cx="7740650" cy="428456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6" r="8720" b="32011"/>
          <a:stretch/>
        </p:blipFill>
        <p:spPr>
          <a:xfrm>
            <a:off x="0" y="0"/>
            <a:ext cx="7740650" cy="576225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1413164" y="5762250"/>
            <a:ext cx="6327486" cy="114150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CONTROL DE ENERGIA Y PROYECTOS ESPECIALIZADOS    S.A. DE C.V. 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57AB9-88BC-4D84-8303-A6A60E0DFDEA}" type="slidenum">
              <a:rPr lang="es-MX" smtClean="0"/>
              <a:t>1</a:t>
            </a:fld>
            <a:endParaRPr lang="es-MX"/>
          </a:p>
        </p:txBody>
      </p:sp>
      <p:sp>
        <p:nvSpPr>
          <p:cNvPr id="13" name="Rectángulo 12"/>
          <p:cNvSpPr/>
          <p:nvPr/>
        </p:nvSpPr>
        <p:spPr>
          <a:xfrm>
            <a:off x="5689615" y="9299753"/>
            <a:ext cx="2051035" cy="414930"/>
          </a:xfrm>
          <a:prstGeom prst="rect">
            <a:avLst/>
          </a:prstGeom>
          <a:solidFill>
            <a:srgbClr val="3B383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</a:t>
            </a:r>
          </a:p>
        </p:txBody>
      </p:sp>
      <p:pic>
        <p:nvPicPr>
          <p:cNvPr id="9" name="Picture 58" descr="logobcof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507" y="5798627"/>
            <a:ext cx="1200150" cy="1068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C5E4AD7-25E6-BD4C-A2B1-32ABBFFA5E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09" y="9428608"/>
            <a:ext cx="1413164" cy="41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10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410586" y="3797122"/>
            <a:ext cx="3074797" cy="1939473"/>
            <a:chOff x="8041" y="5539604"/>
            <a:chExt cx="7733180" cy="4424164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4" t="8051" r="10363" b="14952"/>
            <a:stretch/>
          </p:blipFill>
          <p:spPr>
            <a:xfrm>
              <a:off x="14607" y="6019551"/>
              <a:ext cx="7726614" cy="3944217"/>
            </a:xfrm>
            <a:prstGeom prst="rect">
              <a:avLst/>
            </a:prstGeom>
          </p:spPr>
        </p:pic>
        <p:sp>
          <p:nvSpPr>
            <p:cNvPr id="11" name="Rectángulo 10"/>
            <p:cNvSpPr/>
            <p:nvPr/>
          </p:nvSpPr>
          <p:spPr>
            <a:xfrm rot="16200000">
              <a:off x="3489810" y="2057835"/>
              <a:ext cx="769076" cy="7732614"/>
            </a:xfrm>
            <a:prstGeom prst="rect">
              <a:avLst/>
            </a:prstGeom>
            <a:solidFill>
              <a:srgbClr val="222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r>
                <a:rPr lang="es-MX" sz="1000" b="1" dirty="0"/>
                <a:t>OFICINAS OGILVY &amp; MATHER (2011)  INSTALACIONES DE AIRE ACONDICIONADO Y MANTENIMIENTO. </a:t>
              </a:r>
            </a:p>
          </p:txBody>
        </p:sp>
      </p:grpSp>
      <p:sp>
        <p:nvSpPr>
          <p:cNvPr id="20" name="Rectángulo 19"/>
          <p:cNvSpPr/>
          <p:nvPr/>
        </p:nvSpPr>
        <p:spPr>
          <a:xfrm>
            <a:off x="0" y="779225"/>
            <a:ext cx="3759200" cy="525600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OFICINAS</a:t>
            </a:r>
          </a:p>
        </p:txBody>
      </p:sp>
      <p:grpSp>
        <p:nvGrpSpPr>
          <p:cNvPr id="21" name="Grupo 20"/>
          <p:cNvGrpSpPr/>
          <p:nvPr/>
        </p:nvGrpSpPr>
        <p:grpSpPr>
          <a:xfrm>
            <a:off x="4066308" y="494575"/>
            <a:ext cx="3453346" cy="2240012"/>
            <a:chOff x="3722101" y="388194"/>
            <a:chExt cx="4018548" cy="2660609"/>
          </a:xfrm>
        </p:grpSpPr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2101" y="388194"/>
              <a:ext cx="4018548" cy="2276268"/>
            </a:xfrm>
            <a:prstGeom prst="rect">
              <a:avLst/>
            </a:prstGeom>
          </p:spPr>
        </p:pic>
        <p:sp>
          <p:nvSpPr>
            <p:cNvPr id="23" name="Rectángulo 22"/>
            <p:cNvSpPr/>
            <p:nvPr/>
          </p:nvSpPr>
          <p:spPr>
            <a:xfrm rot="16200000">
              <a:off x="5539204" y="856883"/>
              <a:ext cx="384342" cy="3999498"/>
            </a:xfrm>
            <a:prstGeom prst="rect">
              <a:avLst/>
            </a:prstGeom>
            <a:solidFill>
              <a:srgbClr val="222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r>
                <a:rPr lang="es-MX" sz="1000" b="1" dirty="0"/>
                <a:t>OFICINAS NEXTEL (2013)  PROYECTO ELÉCTRICO  Y AIRE ACONDICIOANDO DE SUCURSALES EN TODO EL PAIS. </a:t>
              </a:r>
            </a:p>
          </p:txBody>
        </p:sp>
      </p:grpSp>
      <p:sp>
        <p:nvSpPr>
          <p:cNvPr id="24" name="Rectángulo 23"/>
          <p:cNvSpPr/>
          <p:nvPr/>
        </p:nvSpPr>
        <p:spPr>
          <a:xfrm rot="16200000">
            <a:off x="1350684" y="1558350"/>
            <a:ext cx="1086339" cy="3183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just"/>
            <a:r>
              <a:rPr lang="en-US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focus our engineering in improving the  second largest space for everyday life: the office. We boost energy sources and improve its performance on behalf our  customer specifications</a:t>
            </a:r>
            <a:r>
              <a:rPr lang="es-MX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5" name="Rectángulo 24"/>
          <p:cNvSpPr/>
          <p:nvPr/>
        </p:nvSpPr>
        <p:spPr>
          <a:xfrm rot="16200000">
            <a:off x="1283452" y="434380"/>
            <a:ext cx="1229441" cy="31748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just"/>
            <a:r>
              <a:rPr lang="es-MX" sz="1100" dirty="0">
                <a:solidFill>
                  <a:schemeClr val="tx1"/>
                </a:solidFill>
                <a:latin typeface="Arial" panose="020B0604020202020204" pitchFamily="34" charset="0"/>
                <a:ea typeface="Yu Mincho Demibold" panose="02020600000000000000" pitchFamily="18" charset="-128"/>
                <a:cs typeface="Arial" panose="020B0604020202020204" pitchFamily="34" charset="0"/>
              </a:rPr>
              <a:t>Enfocamos nuestra ingeniería a mejorar el segundo espacio más importante: la oficina. Potencializando las fuentes de energía y optimizando su rendimiento, con base en las especificaciones del cliente.   </a:t>
            </a:r>
          </a:p>
        </p:txBody>
      </p:sp>
      <p:sp>
        <p:nvSpPr>
          <p:cNvPr id="27" name="Rectángulo 26"/>
          <p:cNvSpPr/>
          <p:nvPr/>
        </p:nvSpPr>
        <p:spPr>
          <a:xfrm rot="16200000">
            <a:off x="5610185" y="3060536"/>
            <a:ext cx="348661" cy="3435746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r>
              <a:rPr lang="es-MX" sz="1000" b="1" dirty="0"/>
              <a:t>OFICINAS BIMBO SANTA FE  MÉXICO (2015) PROYECTO ELÉCTRICO Y AIRE ACONDICIONADO. </a:t>
            </a:r>
          </a:p>
        </p:txBody>
      </p:sp>
      <p:sp>
        <p:nvSpPr>
          <p:cNvPr id="14" name="Rectángulo 13"/>
          <p:cNvSpPr/>
          <p:nvPr/>
        </p:nvSpPr>
        <p:spPr>
          <a:xfrm rot="16200000">
            <a:off x="5393995" y="3523409"/>
            <a:ext cx="525600" cy="3693582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BANCOS</a:t>
            </a:r>
          </a:p>
        </p:txBody>
      </p:sp>
      <p:grpSp>
        <p:nvGrpSpPr>
          <p:cNvPr id="15" name="Grupo 14"/>
          <p:cNvGrpSpPr/>
          <p:nvPr/>
        </p:nvGrpSpPr>
        <p:grpSpPr>
          <a:xfrm>
            <a:off x="346060" y="7594691"/>
            <a:ext cx="3075342" cy="1854633"/>
            <a:chOff x="456466" y="5965441"/>
            <a:chExt cx="3551072" cy="2851814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1" b="12790"/>
            <a:stretch/>
          </p:blipFill>
          <p:spPr>
            <a:xfrm>
              <a:off x="456466" y="5965441"/>
              <a:ext cx="3551069" cy="2330130"/>
            </a:xfrm>
            <a:prstGeom prst="rect">
              <a:avLst/>
            </a:prstGeom>
          </p:spPr>
        </p:pic>
        <p:sp>
          <p:nvSpPr>
            <p:cNvPr id="17" name="Rectángulo 16"/>
            <p:cNvSpPr/>
            <p:nvPr/>
          </p:nvSpPr>
          <p:spPr>
            <a:xfrm rot="16200000">
              <a:off x="1957496" y="6767213"/>
              <a:ext cx="549013" cy="3551071"/>
            </a:xfrm>
            <a:prstGeom prst="rect">
              <a:avLst/>
            </a:prstGeom>
            <a:solidFill>
              <a:srgbClr val="222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r>
                <a:rPr lang="es-MX" sz="1000" b="1" dirty="0"/>
                <a:t>HSBC SUCURSAL FEDERALISMO (2011) OBRA CIVIL ELÉCTRICO Y AIRE ACONDICIONADO. </a:t>
              </a: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4391326" y="5659521"/>
            <a:ext cx="2530937" cy="3789803"/>
            <a:chOff x="4608625" y="5909035"/>
            <a:chExt cx="2530937" cy="3979228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81" b="9261"/>
            <a:stretch/>
          </p:blipFill>
          <p:spPr>
            <a:xfrm>
              <a:off x="4608625" y="5909035"/>
              <a:ext cx="2530937" cy="3537628"/>
            </a:xfrm>
            <a:prstGeom prst="rect">
              <a:avLst/>
            </a:prstGeom>
          </p:spPr>
        </p:pic>
        <p:sp>
          <p:nvSpPr>
            <p:cNvPr id="28" name="Rectángulo 27"/>
            <p:cNvSpPr/>
            <p:nvPr/>
          </p:nvSpPr>
          <p:spPr>
            <a:xfrm rot="16200000">
              <a:off x="5543275" y="8291976"/>
              <a:ext cx="661637" cy="2530937"/>
            </a:xfrm>
            <a:prstGeom prst="rect">
              <a:avLst/>
            </a:prstGeom>
            <a:solidFill>
              <a:srgbClr val="222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r>
                <a:rPr lang="es-MX" sz="1000" b="1" dirty="0"/>
                <a:t>DESDE 1994 SE HA  COLABORADO CON HSBC EN LA REMODELACIÓN DE SUCURSALES EN TODO EL PAÍS.</a:t>
              </a:r>
            </a:p>
          </p:txBody>
        </p:sp>
      </p:grpSp>
      <p:sp>
        <p:nvSpPr>
          <p:cNvPr id="29" name="Rectángulo 28"/>
          <p:cNvSpPr/>
          <p:nvPr/>
        </p:nvSpPr>
        <p:spPr>
          <a:xfrm>
            <a:off x="233059" y="5840441"/>
            <a:ext cx="3252325" cy="922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just"/>
            <a:r>
              <a:rPr lang="es-MX" sz="1100" dirty="0">
                <a:solidFill>
                  <a:schemeClr val="tx1"/>
                </a:solidFill>
                <a:latin typeface="Arial" panose="020B0604020202020204" pitchFamily="34" charset="0"/>
                <a:ea typeface="Yu Mincho Demibold" panose="02020600000000000000" pitchFamily="18" charset="-128"/>
                <a:cs typeface="Arial" panose="020B0604020202020204" pitchFamily="34" charset="0"/>
              </a:rPr>
              <a:t>A lo largo de nuestra historia hemos colaborado con instituciones bancarias en remodelaciones y adaptaciones tanto en proyecto como en obra, incluyendo medidas que garantizan la instalación de ingeniería segura y confiables </a:t>
            </a:r>
          </a:p>
        </p:txBody>
      </p:sp>
      <p:sp>
        <p:nvSpPr>
          <p:cNvPr id="30" name="Rectángulo 29"/>
          <p:cNvSpPr/>
          <p:nvPr/>
        </p:nvSpPr>
        <p:spPr>
          <a:xfrm rot="16200000">
            <a:off x="1455464" y="5655365"/>
            <a:ext cx="726844" cy="30335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buFont typeface="Arial" panose="020B0604020202020204" pitchFamily="34" charset="0"/>
              <a:buNone/>
            </a:pPr>
            <a:r>
              <a:rPr lang="es-MX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Throughout</a:t>
            </a:r>
            <a:r>
              <a:rPr lang="es-MX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es-MX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r>
              <a:rPr lang="es-MX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s-MX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es-MX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colaborated</a:t>
            </a:r>
            <a:r>
              <a:rPr lang="es-MX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MX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es-MX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banks</a:t>
            </a:r>
            <a:r>
              <a:rPr lang="es-MX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remodeling</a:t>
            </a:r>
            <a:r>
              <a:rPr lang="es-MX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adaptating</a:t>
            </a:r>
            <a:r>
              <a:rPr lang="es-MX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MX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projecting</a:t>
            </a:r>
            <a:r>
              <a:rPr lang="es-MX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s-MX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s-MX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</a:t>
            </a:r>
            <a:r>
              <a:rPr lang="es-MX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segure</a:t>
            </a:r>
            <a:r>
              <a:rPr lang="es-MX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MX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trustable</a:t>
            </a:r>
            <a:r>
              <a:rPr lang="es-MX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measures</a:t>
            </a:r>
            <a:r>
              <a:rPr lang="es-MX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57AB9-88BC-4D84-8303-A6A60E0DFDEA}" type="slidenum">
              <a:rPr lang="es-MX" smtClean="0"/>
              <a:t>10</a:t>
            </a:fld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2468" y="2759988"/>
            <a:ext cx="3378200" cy="1842477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4D85EF40-95C8-9647-A803-5B8F498C1758}"/>
              </a:ext>
            </a:extLst>
          </p:cNvPr>
          <p:cNvSpPr txBox="1"/>
          <p:nvPr/>
        </p:nvSpPr>
        <p:spPr>
          <a:xfrm>
            <a:off x="545700" y="9457267"/>
            <a:ext cx="6571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900" dirty="0"/>
              <a:t>BLVD. MANUEL AVILA CAMACHO No. 1903 DESP. 501,CD. SATELITE,NAUCALPAN EDO. DE MEXICO CP. 53100,TELS.10412139 Y 53083948 Email. </a:t>
            </a:r>
            <a:r>
              <a:rPr lang="es-ES_tradnl" sz="900" dirty="0" err="1"/>
              <a:t>ceype@yahoo.com.mx,juanchantaca@yahoo.com.mx</a:t>
            </a:r>
            <a:endParaRPr lang="es-ES_tradnl" sz="900" dirty="0"/>
          </a:p>
        </p:txBody>
      </p:sp>
    </p:spTree>
    <p:extLst>
      <p:ext uri="{BB962C8B-B14F-4D97-AF65-F5344CB8AC3E}">
        <p14:creationId xmlns:p14="http://schemas.microsoft.com/office/powerpoint/2010/main" val="4074573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8" r="12094"/>
          <a:stretch/>
        </p:blipFill>
        <p:spPr>
          <a:xfrm>
            <a:off x="242639" y="5130802"/>
            <a:ext cx="3670562" cy="3784907"/>
          </a:xfrm>
        </p:spPr>
      </p:pic>
      <p:sp>
        <p:nvSpPr>
          <p:cNvPr id="18" name="Rectángulo 17"/>
          <p:cNvSpPr/>
          <p:nvPr/>
        </p:nvSpPr>
        <p:spPr>
          <a:xfrm rot="16200000">
            <a:off x="3564123" y="-3171927"/>
            <a:ext cx="525600" cy="7255954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HOTELES</a:t>
            </a:r>
          </a:p>
        </p:txBody>
      </p:sp>
      <p:sp>
        <p:nvSpPr>
          <p:cNvPr id="20" name="CuadroTexto 19"/>
          <p:cNvSpPr txBox="1"/>
          <p:nvPr/>
        </p:nvSpPr>
        <p:spPr>
          <a:xfrm rot="16200000">
            <a:off x="1743113" y="2529221"/>
            <a:ext cx="642336" cy="36978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MX"/>
            </a:defPPr>
            <a:lvl1pPr marL="285750" indent="-285750" algn="just"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>
              <a:buNone/>
            </a:pPr>
            <a:r>
              <a:rPr lang="es-MX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Mantenemos la normatividad en todos nuestros trabajos al mismo tiempo que integramos la ingeniería al proyecto arquitectónico de Hoteles en distintas partes del Pais. </a:t>
            </a:r>
          </a:p>
        </p:txBody>
      </p:sp>
      <p:sp>
        <p:nvSpPr>
          <p:cNvPr id="22" name="Rectángulo 21"/>
          <p:cNvSpPr/>
          <p:nvPr/>
        </p:nvSpPr>
        <p:spPr>
          <a:xfrm rot="16200000">
            <a:off x="1862173" y="7296174"/>
            <a:ext cx="431493" cy="367056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just"/>
            <a:r>
              <a:rPr lang="es-MX" sz="1000" b="1" dirty="0"/>
              <a:t>HOTEL EMPORIO IXTAPA (1997) OBRA DE </a:t>
            </a:r>
            <a:r>
              <a:rPr lang="es-MX" sz="1000" b="1"/>
              <a:t>INSTALACIONES HIDROSANITARIAS.ELÉCTRICAS </a:t>
            </a:r>
            <a:r>
              <a:rPr lang="es-MX" sz="1000" b="1" dirty="0"/>
              <a:t>Y DE AIRE ACONDICONADO 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198946" y="833151"/>
            <a:ext cx="7255954" cy="3034142"/>
            <a:chOff x="8533409" y="7164625"/>
            <a:chExt cx="7704232" cy="2279000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38" b="27759"/>
            <a:stretch/>
          </p:blipFill>
          <p:spPr>
            <a:xfrm>
              <a:off x="8533409" y="7164625"/>
              <a:ext cx="7704230" cy="2197518"/>
            </a:xfrm>
            <a:prstGeom prst="rect">
              <a:avLst/>
            </a:prstGeom>
          </p:spPr>
        </p:pic>
        <p:sp>
          <p:nvSpPr>
            <p:cNvPr id="23" name="Rectángulo 22"/>
            <p:cNvSpPr/>
            <p:nvPr/>
          </p:nvSpPr>
          <p:spPr>
            <a:xfrm rot="16200000">
              <a:off x="12250894" y="5456877"/>
              <a:ext cx="294900" cy="7678595"/>
            </a:xfrm>
            <a:prstGeom prst="rect">
              <a:avLst/>
            </a:prstGeom>
            <a:solidFill>
              <a:srgbClr val="222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just"/>
              <a:r>
                <a:rPr lang="es-MX" sz="1050" b="1" dirty="0"/>
                <a:t>HOTEL GRAND KRYSTAL REFORMA (2015 y 2016) REMODELACION DE INSTALACIONES HIDROSANITARIAS, ELÉCTRICAS Y SUBESTACIONES.  </a:t>
              </a:r>
            </a:p>
          </p:txBody>
        </p:sp>
      </p:grp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57AB9-88BC-4D84-8303-A6A60E0DFDEA}" type="slidenum">
              <a:rPr lang="es-MX" smtClean="0"/>
              <a:t>11</a:t>
            </a:fld>
            <a:endParaRPr lang="es-MX"/>
          </a:p>
        </p:txBody>
      </p:sp>
      <p:sp>
        <p:nvSpPr>
          <p:cNvPr id="12" name="CuadroTexto 11"/>
          <p:cNvSpPr txBox="1"/>
          <p:nvPr/>
        </p:nvSpPr>
        <p:spPr>
          <a:xfrm rot="16200000">
            <a:off x="5383144" y="2826125"/>
            <a:ext cx="702183" cy="2948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MX"/>
            </a:defPPr>
            <a:lvl1pPr marL="285750" indent="-285750" algn="just"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maintain the standards in all our work while we integrate the engineering with the architectural project</a:t>
            </a:r>
            <a:endParaRPr lang="es-MX" sz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363" y="5144064"/>
            <a:ext cx="3413549" cy="4203138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1456D157-BC14-C24D-A6FC-659690610EAD}"/>
              </a:ext>
            </a:extLst>
          </p:cNvPr>
          <p:cNvSpPr txBox="1"/>
          <p:nvPr/>
        </p:nvSpPr>
        <p:spPr>
          <a:xfrm>
            <a:off x="545700" y="9457267"/>
            <a:ext cx="6571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900" dirty="0"/>
              <a:t>BLVD. MANUEL AVILA CAMACHO No. 1903 DESP. 501,CD. SATELITE,NAUCALPAN EDO. DE MEXICO CP. 53100,TELS.10412139 Y 53083948 Email. </a:t>
            </a:r>
            <a:r>
              <a:rPr lang="es-ES_tradnl" sz="900" dirty="0" err="1"/>
              <a:t>ceype@yahoo.com.mx,juanchantaca@yahoo.com.mx</a:t>
            </a:r>
            <a:endParaRPr lang="es-ES_tradnl" sz="900" dirty="0"/>
          </a:p>
        </p:txBody>
      </p:sp>
    </p:spTree>
    <p:extLst>
      <p:ext uri="{BB962C8B-B14F-4D97-AF65-F5344CB8AC3E}">
        <p14:creationId xmlns:p14="http://schemas.microsoft.com/office/powerpoint/2010/main" val="1773165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/>
          <p:cNvSpPr/>
          <p:nvPr/>
        </p:nvSpPr>
        <p:spPr>
          <a:xfrm rot="16200000">
            <a:off x="1771120" y="-1108482"/>
            <a:ext cx="525600" cy="3308400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INDUSTRIA</a:t>
            </a:r>
          </a:p>
        </p:txBody>
      </p:sp>
      <p:grpSp>
        <p:nvGrpSpPr>
          <p:cNvPr id="25" name="Grupo 24"/>
          <p:cNvGrpSpPr/>
          <p:nvPr/>
        </p:nvGrpSpPr>
        <p:grpSpPr>
          <a:xfrm>
            <a:off x="379721" y="4162665"/>
            <a:ext cx="6614891" cy="2356670"/>
            <a:chOff x="-11012" y="3300312"/>
            <a:chExt cx="7751663" cy="1792468"/>
          </a:xfrm>
        </p:grpSpPr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00312"/>
              <a:ext cx="7740650" cy="1697181"/>
            </a:xfrm>
            <a:prstGeom prst="rect">
              <a:avLst/>
            </a:prstGeom>
          </p:spPr>
        </p:pic>
        <p:sp>
          <p:nvSpPr>
            <p:cNvPr id="27" name="Rectángulo 26"/>
            <p:cNvSpPr/>
            <p:nvPr/>
          </p:nvSpPr>
          <p:spPr>
            <a:xfrm rot="16200000">
              <a:off x="3724745" y="1076874"/>
              <a:ext cx="280149" cy="7751663"/>
            </a:xfrm>
            <a:prstGeom prst="rect">
              <a:avLst/>
            </a:prstGeom>
            <a:solidFill>
              <a:srgbClr val="222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r>
                <a:rPr lang="es-MX" sz="1000" b="1" dirty="0"/>
                <a:t>BODEGA AMPM AZCAPOTZALCO (2007)  PROYECTO Y OBRA DE INSTALACIONES  ELECTRICAS Y EXTRACCION DE AIRE. </a:t>
              </a: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4410892" y="808519"/>
            <a:ext cx="2583721" cy="3280881"/>
            <a:chOff x="850" y="1105276"/>
            <a:chExt cx="3129989" cy="2209026"/>
          </a:xfrm>
        </p:grpSpPr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" y="1105276"/>
              <a:ext cx="3129988" cy="1711061"/>
            </a:xfrm>
            <a:prstGeom prst="rect">
              <a:avLst/>
            </a:prstGeom>
          </p:spPr>
        </p:pic>
        <p:sp>
          <p:nvSpPr>
            <p:cNvPr id="30" name="Rectángulo 29"/>
            <p:cNvSpPr/>
            <p:nvPr/>
          </p:nvSpPr>
          <p:spPr>
            <a:xfrm rot="16200000">
              <a:off x="1312081" y="1495545"/>
              <a:ext cx="507527" cy="3129988"/>
            </a:xfrm>
            <a:prstGeom prst="rect">
              <a:avLst/>
            </a:prstGeom>
            <a:solidFill>
              <a:srgbClr val="222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r>
                <a:rPr lang="es-MX" sz="1000" b="1" dirty="0"/>
                <a:t>PLANTA MANE INTERNACIONAL LERMA (2015)   PROYECTO ELÉCTRICO E INSTALACION DEL  ÁREA DEGUSTACIÓN  </a:t>
              </a:r>
            </a:p>
          </p:txBody>
        </p:sp>
      </p:grpSp>
      <p:sp>
        <p:nvSpPr>
          <p:cNvPr id="31" name="Rectángulo 30"/>
          <p:cNvSpPr/>
          <p:nvPr/>
        </p:nvSpPr>
        <p:spPr>
          <a:xfrm>
            <a:off x="290529" y="1204050"/>
            <a:ext cx="3502538" cy="1031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just"/>
            <a:r>
              <a:rPr lang="es-MX" sz="1400" dirty="0">
                <a:solidFill>
                  <a:schemeClr val="tx1"/>
                </a:solidFill>
                <a:latin typeface="Arial" panose="020B0604020202020204" pitchFamily="34" charset="0"/>
                <a:ea typeface="Yu Mincho Demibold" panose="02020600000000000000" pitchFamily="18" charset="-128"/>
                <a:cs typeface="Arial" panose="020B0604020202020204" pitchFamily="34" charset="0"/>
              </a:rPr>
              <a:t>Trabajamos con plantas y fábricas, mejorando el uso de recursos haciendo las instalaciones capaces de satisfacer la demanda y la máxima funcionalidad en conformidad con las expectativas del cliente. </a:t>
            </a:r>
          </a:p>
        </p:txBody>
      </p:sp>
      <p:sp>
        <p:nvSpPr>
          <p:cNvPr id="32" name="Rectángulo 31"/>
          <p:cNvSpPr/>
          <p:nvPr/>
        </p:nvSpPr>
        <p:spPr>
          <a:xfrm rot="16200000">
            <a:off x="1465559" y="1296224"/>
            <a:ext cx="1248125" cy="34068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buFont typeface="Arial" panose="020B0604020202020204" pitchFamily="34" charset="0"/>
              <a:buNone/>
            </a:pP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plants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factories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improving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use of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capable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satisfaying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funcionality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accordance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expectations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57AB9-88BC-4D84-8303-A6A60E0DFDEA}" type="slidenum">
              <a:rPr lang="es-MX" smtClean="0"/>
              <a:t>12</a:t>
            </a:fld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067" y="6557706"/>
            <a:ext cx="3455545" cy="2363620"/>
          </a:xfrm>
          <a:prstGeom prst="rect">
            <a:avLst/>
          </a:prstGeom>
        </p:spPr>
      </p:pic>
      <p:sp>
        <p:nvSpPr>
          <p:cNvPr id="33" name="Rectángulo 32"/>
          <p:cNvSpPr/>
          <p:nvPr/>
        </p:nvSpPr>
        <p:spPr>
          <a:xfrm rot="16200000">
            <a:off x="5011569" y="7448822"/>
            <a:ext cx="510542" cy="3455545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r>
              <a:rPr lang="es-MX" sz="1000" b="1" dirty="0"/>
              <a:t>PLANTA TUPPERWARE LERMA EDO. DE MEXICO, PROYECTO DE AMPLIACION Y REMODELACION INSTALACIONES PCI,HIDROSANITARIAS Y ELECTRICAS.</a:t>
            </a:r>
          </a:p>
        </p:txBody>
      </p:sp>
      <p:sp>
        <p:nvSpPr>
          <p:cNvPr id="34" name="Rectángulo 33"/>
          <p:cNvSpPr/>
          <p:nvPr/>
        </p:nvSpPr>
        <p:spPr>
          <a:xfrm>
            <a:off x="290529" y="6808108"/>
            <a:ext cx="3113072" cy="947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just"/>
            <a:r>
              <a:rPr lang="es-MX" sz="1400" dirty="0">
                <a:solidFill>
                  <a:schemeClr val="tx1"/>
                </a:solidFill>
                <a:latin typeface="Arial" panose="020B0604020202020204" pitchFamily="34" charset="0"/>
                <a:ea typeface="Yu Mincho Demibold" panose="02020600000000000000" pitchFamily="18" charset="-128"/>
                <a:cs typeface="Arial" panose="020B0604020202020204" pitchFamily="34" charset="0"/>
              </a:rPr>
              <a:t>Aplicamos altos estandares seguridad para el desarrollo de nuestras actividades dentro de las instalaciones de nuestros clientes. </a:t>
            </a:r>
          </a:p>
        </p:txBody>
      </p:sp>
      <p:sp>
        <p:nvSpPr>
          <p:cNvPr id="35" name="Rectángulo 34"/>
          <p:cNvSpPr/>
          <p:nvPr/>
        </p:nvSpPr>
        <p:spPr>
          <a:xfrm rot="16200000">
            <a:off x="1163863" y="6933841"/>
            <a:ext cx="1298257" cy="3044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buFont typeface="Arial" panose="020B0604020202020204" pitchFamily="34" charset="0"/>
              <a:buNone/>
            </a:pP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controls , high standards quality systems and regulations are taken by our building teams  for developing activities inside the customer facilities.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3D1C29F-D5F5-9645-B44F-6742DCAC7C0D}"/>
              </a:ext>
            </a:extLst>
          </p:cNvPr>
          <p:cNvSpPr txBox="1"/>
          <p:nvPr/>
        </p:nvSpPr>
        <p:spPr>
          <a:xfrm>
            <a:off x="545700" y="9457267"/>
            <a:ext cx="6571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900" dirty="0"/>
              <a:t>BLVD. MANUEL AVILA CAMACHO No. 1903 DESP. 501,CD. SATELITE,NAUCALPAN EDO. DE MEXICO CP. 53100,TELS.10412139 Y 53083948 Email. </a:t>
            </a:r>
            <a:r>
              <a:rPr lang="es-ES_tradnl" sz="900" dirty="0" err="1"/>
              <a:t>ceype@yahoo.com.mx,juanchantaca@yahoo.com.mx</a:t>
            </a:r>
            <a:endParaRPr lang="es-ES_tradnl" sz="900" dirty="0"/>
          </a:p>
        </p:txBody>
      </p:sp>
    </p:spTree>
    <p:extLst>
      <p:ext uri="{BB962C8B-B14F-4D97-AF65-F5344CB8AC3E}">
        <p14:creationId xmlns:p14="http://schemas.microsoft.com/office/powerpoint/2010/main" val="1877548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6000"/>
            <a:lum/>
          </a:blip>
          <a:srcRect/>
          <a:stretch>
            <a:fillRect l="-48000" r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o 34"/>
          <p:cNvGrpSpPr/>
          <p:nvPr/>
        </p:nvGrpSpPr>
        <p:grpSpPr>
          <a:xfrm>
            <a:off x="3835463" y="741577"/>
            <a:ext cx="3742230" cy="2136113"/>
            <a:chOff x="3667023" y="1023595"/>
            <a:chExt cx="3826446" cy="2087166"/>
          </a:xfrm>
        </p:grpSpPr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9562" y="1023595"/>
              <a:ext cx="3821367" cy="1939635"/>
            </a:xfrm>
            <a:prstGeom prst="rect">
              <a:avLst/>
            </a:prstGeom>
          </p:spPr>
        </p:pic>
        <p:sp>
          <p:nvSpPr>
            <p:cNvPr id="33" name="Rectángulo 32"/>
            <p:cNvSpPr/>
            <p:nvPr/>
          </p:nvSpPr>
          <p:spPr>
            <a:xfrm rot="16200000">
              <a:off x="5437329" y="1054622"/>
              <a:ext cx="285833" cy="3826446"/>
            </a:xfrm>
            <a:prstGeom prst="rect">
              <a:avLst/>
            </a:prstGeom>
            <a:solidFill>
              <a:srgbClr val="222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r>
                <a:rPr lang="es-MX" sz="1000" b="1" dirty="0"/>
                <a:t>GALERÍAS PERINORTE (1987) PROYECTO E INSTALACIONES  ELÉCTRICAS Y DE AIRE ACONDICIONADO</a:t>
              </a: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230161" y="5149588"/>
            <a:ext cx="3464864" cy="1945104"/>
            <a:chOff x="4302828" y="1934277"/>
            <a:chExt cx="3510678" cy="2305260"/>
          </a:xfrm>
        </p:grpSpPr>
        <p:pic>
          <p:nvPicPr>
            <p:cNvPr id="22" name="Imagen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8" t="2581" r="4495" b="8418"/>
            <a:stretch/>
          </p:blipFill>
          <p:spPr>
            <a:xfrm>
              <a:off x="4302828" y="1934277"/>
              <a:ext cx="3505534" cy="1912110"/>
            </a:xfrm>
            <a:prstGeom prst="rect">
              <a:avLst/>
            </a:prstGeom>
          </p:spPr>
        </p:pic>
        <p:sp>
          <p:nvSpPr>
            <p:cNvPr id="23" name="Rectángulo 22"/>
            <p:cNvSpPr/>
            <p:nvPr/>
          </p:nvSpPr>
          <p:spPr>
            <a:xfrm rot="16200000">
              <a:off x="5858708" y="2284740"/>
              <a:ext cx="398917" cy="3510678"/>
            </a:xfrm>
            <a:prstGeom prst="rect">
              <a:avLst/>
            </a:prstGeom>
            <a:solidFill>
              <a:srgbClr val="222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r>
                <a:rPr lang="es-MX" sz="1000" b="1" dirty="0"/>
                <a:t>EL GLOBO SUC. HOLBEIN (2014) PROYECTO  Y OBRA DE INSTALACIONES DE AIRE ACONDICIONADO</a:t>
              </a:r>
            </a:p>
          </p:txBody>
        </p:sp>
      </p:grpSp>
      <p:sp>
        <p:nvSpPr>
          <p:cNvPr id="24" name="CuadroTexto 23"/>
          <p:cNvSpPr txBox="1"/>
          <p:nvPr/>
        </p:nvSpPr>
        <p:spPr>
          <a:xfrm rot="16200000">
            <a:off x="5536614" y="5235317"/>
            <a:ext cx="848962" cy="3064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MX"/>
            </a:defPPr>
            <a:lvl1pPr indent="0" algn="just"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sz="1200" b="0" dirty="0"/>
              <a:t>Asesoramos a nuestros clientes para, cambiar y mejorar sus comercios  adaptándolos a los nuevos avances en tecnología. </a:t>
            </a:r>
          </a:p>
        </p:txBody>
      </p:sp>
      <p:sp>
        <p:nvSpPr>
          <p:cNvPr id="25" name="Rectángulo 24"/>
          <p:cNvSpPr/>
          <p:nvPr/>
        </p:nvSpPr>
        <p:spPr>
          <a:xfrm rot="16200000">
            <a:off x="5504061" y="3747886"/>
            <a:ext cx="525600" cy="3947581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VARIOS</a:t>
            </a:r>
            <a:endPara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CuadroTexto 25"/>
          <p:cNvSpPr txBox="1"/>
          <p:nvPr/>
        </p:nvSpPr>
        <p:spPr>
          <a:xfrm rot="16200000">
            <a:off x="5622570" y="6154878"/>
            <a:ext cx="671667" cy="3070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MX"/>
            </a:defPPr>
            <a:lvl1pPr indent="0" algn="just"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sz="1200" b="0" dirty="0" err="1">
                <a:solidFill>
                  <a:schemeClr val="tx2">
                    <a:lumMod val="75000"/>
                  </a:schemeClr>
                </a:solidFill>
              </a:rPr>
              <a:t>We</a:t>
            </a:r>
            <a:r>
              <a:rPr lang="es-MX" sz="1200" b="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MX" sz="1200" b="0" dirty="0" err="1">
                <a:solidFill>
                  <a:schemeClr val="tx2">
                    <a:lumMod val="75000"/>
                  </a:schemeClr>
                </a:solidFill>
              </a:rPr>
              <a:t>advice</a:t>
            </a:r>
            <a:r>
              <a:rPr lang="es-MX" sz="1200" b="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MX" sz="1200" b="0" dirty="0" err="1">
                <a:solidFill>
                  <a:schemeClr val="tx2">
                    <a:lumMod val="75000"/>
                  </a:schemeClr>
                </a:solidFill>
              </a:rPr>
              <a:t>our</a:t>
            </a:r>
            <a:r>
              <a:rPr lang="es-MX" sz="1200" b="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MX" sz="1200" b="0" dirty="0" err="1">
                <a:solidFill>
                  <a:schemeClr val="tx2">
                    <a:lumMod val="75000"/>
                  </a:schemeClr>
                </a:solidFill>
              </a:rPr>
              <a:t>customers</a:t>
            </a:r>
            <a:r>
              <a:rPr lang="es-MX" sz="1200" b="0" dirty="0">
                <a:solidFill>
                  <a:schemeClr val="tx2">
                    <a:lumMod val="75000"/>
                  </a:schemeClr>
                </a:solidFill>
              </a:rPr>
              <a:t> to </a:t>
            </a:r>
            <a:r>
              <a:rPr lang="es-MX" sz="1200" b="0" dirty="0" err="1">
                <a:solidFill>
                  <a:schemeClr val="tx2">
                    <a:lumMod val="75000"/>
                  </a:schemeClr>
                </a:solidFill>
              </a:rPr>
              <a:t>change</a:t>
            </a:r>
            <a:r>
              <a:rPr lang="es-MX" sz="1200" b="0" dirty="0">
                <a:solidFill>
                  <a:schemeClr val="tx2">
                    <a:lumMod val="75000"/>
                  </a:schemeClr>
                </a:solidFill>
              </a:rPr>
              <a:t> and </a:t>
            </a:r>
            <a:r>
              <a:rPr lang="es-MX" sz="1200" b="0" dirty="0" err="1">
                <a:solidFill>
                  <a:schemeClr val="tx2">
                    <a:lumMod val="75000"/>
                  </a:schemeClr>
                </a:solidFill>
              </a:rPr>
              <a:t>improve</a:t>
            </a:r>
            <a:r>
              <a:rPr lang="es-MX" sz="1200" b="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MX" sz="1200" b="0" dirty="0" err="1">
                <a:solidFill>
                  <a:schemeClr val="tx2">
                    <a:lumMod val="75000"/>
                  </a:schemeClr>
                </a:solidFill>
              </a:rPr>
              <a:t>their</a:t>
            </a:r>
            <a:r>
              <a:rPr lang="es-MX" sz="1200" b="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MX" sz="1200" b="0" dirty="0" err="1">
                <a:solidFill>
                  <a:schemeClr val="tx2">
                    <a:lumMod val="75000"/>
                  </a:schemeClr>
                </a:solidFill>
              </a:rPr>
              <a:t>comerces</a:t>
            </a:r>
            <a:r>
              <a:rPr lang="es-MX" sz="1200" b="0" dirty="0">
                <a:solidFill>
                  <a:schemeClr val="tx2">
                    <a:lumMod val="75000"/>
                  </a:schemeClr>
                </a:solidFill>
              </a:rPr>
              <a:t> so </a:t>
            </a:r>
            <a:r>
              <a:rPr lang="es-MX" sz="1200" b="0" dirty="0" err="1">
                <a:solidFill>
                  <a:schemeClr val="tx2">
                    <a:lumMod val="75000"/>
                  </a:schemeClr>
                </a:solidFill>
              </a:rPr>
              <a:t>they</a:t>
            </a:r>
            <a:r>
              <a:rPr lang="es-MX" sz="1200" b="0" dirty="0">
                <a:solidFill>
                  <a:schemeClr val="tx2">
                    <a:lumMod val="75000"/>
                  </a:schemeClr>
                </a:solidFill>
              </a:rPr>
              <a:t> can </a:t>
            </a:r>
            <a:r>
              <a:rPr lang="es-MX" sz="1200" b="0" dirty="0" err="1">
                <a:solidFill>
                  <a:schemeClr val="tx2">
                    <a:lumMod val="75000"/>
                  </a:schemeClr>
                </a:solidFill>
              </a:rPr>
              <a:t>adapt</a:t>
            </a:r>
            <a:r>
              <a:rPr lang="es-MX" sz="1200" b="0" dirty="0">
                <a:solidFill>
                  <a:schemeClr val="tx2">
                    <a:lumMod val="75000"/>
                  </a:schemeClr>
                </a:solidFill>
              </a:rPr>
              <a:t> to </a:t>
            </a:r>
            <a:r>
              <a:rPr lang="es-MX" sz="1200" b="0" dirty="0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es-MX" sz="1200" b="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MX" sz="1200" b="0" dirty="0" err="1">
                <a:solidFill>
                  <a:schemeClr val="tx2">
                    <a:lumMod val="75000"/>
                  </a:schemeClr>
                </a:solidFill>
              </a:rPr>
              <a:t>newer</a:t>
            </a:r>
            <a:r>
              <a:rPr lang="es-MX" sz="1200" b="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MX" sz="1200" b="0" dirty="0" err="1">
                <a:solidFill>
                  <a:schemeClr val="tx2">
                    <a:lumMod val="75000"/>
                  </a:schemeClr>
                </a:solidFill>
              </a:rPr>
              <a:t>technology</a:t>
            </a:r>
            <a:r>
              <a:rPr lang="es-MX" sz="1200" b="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MX" sz="1200" b="0" dirty="0" err="1">
                <a:solidFill>
                  <a:schemeClr val="tx2">
                    <a:lumMod val="75000"/>
                  </a:schemeClr>
                </a:solidFill>
              </a:rPr>
              <a:t>features</a:t>
            </a:r>
            <a:r>
              <a:rPr lang="es-MX" sz="1200" b="0" dirty="0">
                <a:solidFill>
                  <a:schemeClr val="tx2">
                    <a:lumMod val="75000"/>
                  </a:schemeClr>
                </a:solidFill>
              </a:rPr>
              <a:t>. </a:t>
            </a:r>
          </a:p>
        </p:txBody>
      </p:sp>
      <p:grpSp>
        <p:nvGrpSpPr>
          <p:cNvPr id="27" name="Grupo 26"/>
          <p:cNvGrpSpPr/>
          <p:nvPr/>
        </p:nvGrpSpPr>
        <p:grpSpPr>
          <a:xfrm>
            <a:off x="247093" y="7307171"/>
            <a:ext cx="3459787" cy="1968371"/>
            <a:chOff x="4410165" y="95622"/>
            <a:chExt cx="3316446" cy="2133227"/>
          </a:xfrm>
        </p:grpSpPr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0165" y="95622"/>
              <a:ext cx="3316446" cy="1844145"/>
            </a:xfrm>
            <a:prstGeom prst="rect">
              <a:avLst/>
            </a:prstGeom>
          </p:spPr>
        </p:pic>
        <p:sp>
          <p:nvSpPr>
            <p:cNvPr id="29" name="Rectángulo 28"/>
            <p:cNvSpPr/>
            <p:nvPr/>
          </p:nvSpPr>
          <p:spPr>
            <a:xfrm rot="16200000">
              <a:off x="5847891" y="350130"/>
              <a:ext cx="440993" cy="3316446"/>
            </a:xfrm>
            <a:prstGeom prst="rect">
              <a:avLst/>
            </a:prstGeom>
            <a:solidFill>
              <a:srgbClr val="222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just"/>
              <a:r>
                <a:rPr lang="es-MX" sz="1000" b="1" dirty="0"/>
                <a:t>CINEMEX CETRAM ROSARIO (2014) MANUALES TECNICOS DE OPERACIÓN.</a:t>
              </a:r>
            </a:p>
          </p:txBody>
        </p:sp>
      </p:grpSp>
      <p:sp>
        <p:nvSpPr>
          <p:cNvPr id="30" name="Rectángulo 29"/>
          <p:cNvSpPr/>
          <p:nvPr/>
        </p:nvSpPr>
        <p:spPr>
          <a:xfrm rot="16200000">
            <a:off x="1587168" y="-845589"/>
            <a:ext cx="525600" cy="3699936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CENTROS COMERCIALES</a:t>
            </a:r>
          </a:p>
        </p:txBody>
      </p:sp>
      <p:grpSp>
        <p:nvGrpSpPr>
          <p:cNvPr id="34" name="Grupo 33"/>
          <p:cNvGrpSpPr/>
          <p:nvPr/>
        </p:nvGrpSpPr>
        <p:grpSpPr>
          <a:xfrm>
            <a:off x="3826994" y="3005510"/>
            <a:ext cx="3742231" cy="2260674"/>
            <a:chOff x="3667023" y="3301124"/>
            <a:chExt cx="3826446" cy="1988604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8" t="19019" r="2296" b="15777"/>
            <a:stretch/>
          </p:blipFill>
          <p:spPr>
            <a:xfrm>
              <a:off x="3669561" y="3301124"/>
              <a:ext cx="3821368" cy="1803112"/>
            </a:xfrm>
            <a:prstGeom prst="rect">
              <a:avLst/>
            </a:prstGeom>
          </p:spPr>
        </p:pic>
        <p:sp>
          <p:nvSpPr>
            <p:cNvPr id="32" name="Rectángulo 31"/>
            <p:cNvSpPr/>
            <p:nvPr/>
          </p:nvSpPr>
          <p:spPr>
            <a:xfrm rot="16200000">
              <a:off x="5415954" y="3212214"/>
              <a:ext cx="328583" cy="3826446"/>
            </a:xfrm>
            <a:prstGeom prst="rect">
              <a:avLst/>
            </a:prstGeom>
            <a:solidFill>
              <a:srgbClr val="222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r>
                <a:rPr lang="es-MX" sz="1000" b="1" dirty="0"/>
                <a:t>PLAZA LAS AMÉRICAS  (1988) PROYECTO E INSTALACIONES ELÉCTRICAS Y DE AIRE ACONDICIONADO</a:t>
              </a:r>
            </a:p>
          </p:txBody>
        </p:sp>
      </p:grpSp>
      <p:sp>
        <p:nvSpPr>
          <p:cNvPr id="37" name="CuadroTexto 36"/>
          <p:cNvSpPr txBox="1"/>
          <p:nvPr/>
        </p:nvSpPr>
        <p:spPr>
          <a:xfrm rot="16200000">
            <a:off x="1411628" y="1053379"/>
            <a:ext cx="1101931" cy="3064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MX"/>
            </a:defPPr>
            <a:lvl1pPr indent="0" algn="just"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sz="1200" b="0" dirty="0"/>
              <a:t>A gran escala generamos proyectos para centros comerciales, aprovechando los recursos energéticos que permitan satisfacer la concentración de clientes con el fin de generar la mejor experiencia en retail. </a:t>
            </a:r>
          </a:p>
        </p:txBody>
      </p:sp>
      <p:sp>
        <p:nvSpPr>
          <p:cNvPr id="2" name="Rectángulo 1"/>
          <p:cNvSpPr/>
          <p:nvPr/>
        </p:nvSpPr>
        <p:spPr>
          <a:xfrm rot="16200000">
            <a:off x="1518853" y="2245186"/>
            <a:ext cx="887480" cy="3064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buFont typeface="Arial" panose="020B0604020202020204" pitchFamily="34" charset="0"/>
              <a:buNone/>
            </a:pP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large-scale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generate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shopping centers,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improving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use of 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concentration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retail.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57AB9-88BC-4D84-8303-A6A60E0DFDEA}" type="slidenum">
              <a:rPr lang="es-MX" smtClean="0"/>
              <a:t>13</a:t>
            </a:fld>
            <a:endParaRPr lang="es-MX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39E0AAAA-609A-974B-BA70-B805E79BB01F}"/>
              </a:ext>
            </a:extLst>
          </p:cNvPr>
          <p:cNvSpPr txBox="1"/>
          <p:nvPr/>
        </p:nvSpPr>
        <p:spPr>
          <a:xfrm>
            <a:off x="545700" y="9457267"/>
            <a:ext cx="6571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900" dirty="0"/>
              <a:t>BLVD. MANUEL AVILA CAMACHO No. 1903 DESP. 501,CD. SATELITE,NAUCALPAN EDO. DE MEXICO CP. 53100,TELS.10412139 Y 53083948 Email. </a:t>
            </a:r>
            <a:r>
              <a:rPr lang="es-ES_tradnl" sz="900" dirty="0" err="1"/>
              <a:t>ceype@yahoo.com.mx,juanchantaca@yahoo.com.mx</a:t>
            </a:r>
            <a:endParaRPr lang="es-ES_tradnl" sz="900" dirty="0"/>
          </a:p>
        </p:txBody>
      </p:sp>
    </p:spTree>
    <p:extLst>
      <p:ext uri="{BB962C8B-B14F-4D97-AF65-F5344CB8AC3E}">
        <p14:creationId xmlns:p14="http://schemas.microsoft.com/office/powerpoint/2010/main" val="272022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8000"/>
            <a:lum/>
          </a:blip>
          <a:srcRect/>
          <a:stretch>
            <a:fillRect l="-67000" r="-6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27" y="1439155"/>
            <a:ext cx="7202170" cy="686620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 rot="16200000">
            <a:off x="1800116" y="-1041628"/>
            <a:ext cx="418318" cy="4018547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TRABAJOS PREVIOS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57AB9-88BC-4D84-8303-A6A60E0DFDEA}" type="slidenum">
              <a:rPr lang="es-MX" smtClean="0"/>
              <a:t>14</a:t>
            </a:fld>
            <a:endParaRPr lang="es-MX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B037E5C-A58E-D049-99DD-FEF07631C22B}"/>
              </a:ext>
            </a:extLst>
          </p:cNvPr>
          <p:cNvSpPr txBox="1"/>
          <p:nvPr/>
        </p:nvSpPr>
        <p:spPr>
          <a:xfrm>
            <a:off x="545700" y="9457267"/>
            <a:ext cx="6571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900" dirty="0"/>
              <a:t>BLVD. MANUEL AVILA CAMACHO No. 1903 DESP. 501,CD. SATELITE,NAUCALPAN EDO. DE MEXICO CP. 53100,TELS.10412139 Y 53083948 Email. </a:t>
            </a:r>
            <a:r>
              <a:rPr lang="es-ES_tradnl" sz="900" dirty="0" err="1"/>
              <a:t>ceype@yahoo.com.mx,juanchantaca@yahoo.com.mx</a:t>
            </a:r>
            <a:endParaRPr lang="es-ES_tradnl" sz="900" dirty="0"/>
          </a:p>
        </p:txBody>
      </p:sp>
    </p:spTree>
    <p:extLst>
      <p:ext uri="{BB962C8B-B14F-4D97-AF65-F5344CB8AC3E}">
        <p14:creationId xmlns:p14="http://schemas.microsoft.com/office/powerpoint/2010/main" val="3789515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4000"/>
            <a:lum/>
          </a:blip>
          <a:srcRect/>
          <a:stretch>
            <a:fillRect l="-41000" r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44" y="1074437"/>
            <a:ext cx="6704762" cy="789523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57AB9-88BC-4D84-8303-A6A60E0DFDEA}" type="slidenum">
              <a:rPr lang="es-MX" smtClean="0"/>
              <a:t>15</a:t>
            </a:fld>
            <a:endParaRPr lang="es-MX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A5F47AF-C49C-0541-9061-8E44BA54D580}"/>
              </a:ext>
            </a:extLst>
          </p:cNvPr>
          <p:cNvSpPr txBox="1"/>
          <p:nvPr/>
        </p:nvSpPr>
        <p:spPr>
          <a:xfrm>
            <a:off x="545700" y="9457267"/>
            <a:ext cx="6571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900" dirty="0"/>
              <a:t>BLVD. MANUEL AVILA CAMACHO No. 1903 DESP. 501,CD. SATELITE,NAUCALPAN EDO. DE MEXICO CP. 53100,TELS.10412139 Y 53083948 Email. </a:t>
            </a:r>
            <a:r>
              <a:rPr lang="es-ES_tradnl" sz="900" dirty="0" err="1"/>
              <a:t>ceype@yahoo.com.mx,juanchantaca@yahoo.com.mx</a:t>
            </a:r>
            <a:endParaRPr lang="es-ES_tradnl" sz="900" dirty="0"/>
          </a:p>
        </p:txBody>
      </p:sp>
    </p:spTree>
    <p:extLst>
      <p:ext uri="{BB962C8B-B14F-4D97-AF65-F5344CB8AC3E}">
        <p14:creationId xmlns:p14="http://schemas.microsoft.com/office/powerpoint/2010/main" val="1724276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3000"/>
            <a:lum/>
          </a:blip>
          <a:srcRect/>
          <a:stretch>
            <a:fillRect l="-67000" r="-6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64" y="868613"/>
            <a:ext cx="6663439" cy="8034755"/>
          </a:xfr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57AB9-88BC-4D84-8303-A6A60E0DFDEA}" type="slidenum">
              <a:rPr lang="es-MX" smtClean="0"/>
              <a:t>16</a:t>
            </a:fld>
            <a:endParaRPr lang="es-MX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C3EC150-557E-C149-8CB9-19BA5E91DE90}"/>
              </a:ext>
            </a:extLst>
          </p:cNvPr>
          <p:cNvSpPr txBox="1"/>
          <p:nvPr/>
        </p:nvSpPr>
        <p:spPr>
          <a:xfrm>
            <a:off x="545700" y="9457267"/>
            <a:ext cx="6571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900" dirty="0"/>
              <a:t>BLVD. MANUEL AVILA CAMACHO No. 1903 DESP. 501,CD. SATELITE,NAUCALPAN EDO. DE MEXICO CP. 53100,TELS.10412139 Y 53083948 Email. </a:t>
            </a:r>
            <a:r>
              <a:rPr lang="es-ES_tradnl" sz="900" dirty="0" err="1"/>
              <a:t>ceype@yahoo.com.mx,juanchantaca@yahoo.com.mx</a:t>
            </a:r>
            <a:endParaRPr lang="es-ES_tradnl" sz="900" dirty="0"/>
          </a:p>
        </p:txBody>
      </p:sp>
    </p:spTree>
    <p:extLst>
      <p:ext uri="{BB962C8B-B14F-4D97-AF65-F5344CB8AC3E}">
        <p14:creationId xmlns:p14="http://schemas.microsoft.com/office/powerpoint/2010/main" val="2146554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00" y="401818"/>
            <a:ext cx="6571429" cy="6400000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57AB9-88BC-4D84-8303-A6A60E0DFDEA}" type="slidenum">
              <a:rPr lang="es-MX" smtClean="0"/>
              <a:t>17</a:t>
            </a:fld>
            <a:endParaRPr lang="es-MX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00E416-6FAF-704B-97AF-0548DA8CF1C3}"/>
              </a:ext>
            </a:extLst>
          </p:cNvPr>
          <p:cNvSpPr txBox="1"/>
          <p:nvPr/>
        </p:nvSpPr>
        <p:spPr>
          <a:xfrm>
            <a:off x="545700" y="9457267"/>
            <a:ext cx="6571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900" dirty="0"/>
              <a:t>BLVD. MANUEL AVILA CAMACHO No. 1903 DESP. 501,CD. SATELITE,NAUCALPAN EDO. DE MEXICO CP. 53100,TELS.10412139 Y 53083948 Email. </a:t>
            </a:r>
            <a:r>
              <a:rPr lang="es-ES_tradnl" sz="900" dirty="0" err="1"/>
              <a:t>ceype@yahoo.com.mx,juanchantaca@yahoo.com.mx</a:t>
            </a:r>
            <a:endParaRPr lang="es-ES_tradnl" sz="900" dirty="0"/>
          </a:p>
        </p:txBody>
      </p:sp>
    </p:spTree>
    <p:extLst>
      <p:ext uri="{BB962C8B-B14F-4D97-AF65-F5344CB8AC3E}">
        <p14:creationId xmlns:p14="http://schemas.microsoft.com/office/powerpoint/2010/main" val="3834519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57AB9-88BC-4D84-8303-A6A60E0DFDEA}" type="slidenum">
              <a:rPr lang="es-MX" smtClean="0"/>
              <a:t>18</a:t>
            </a:fld>
            <a:endParaRPr lang="es-MX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00E416-6FAF-704B-97AF-0548DA8CF1C3}"/>
              </a:ext>
            </a:extLst>
          </p:cNvPr>
          <p:cNvSpPr txBox="1"/>
          <p:nvPr/>
        </p:nvSpPr>
        <p:spPr>
          <a:xfrm>
            <a:off x="545700" y="9457267"/>
            <a:ext cx="6571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900" dirty="0"/>
              <a:t>BLVD. MANUEL AVILA CAMACHO No. 1903 DESP. 501,CD. SATELITE,NAUCALPAN EDO. DE MEXICO CP. 53100,TELS.10412139 Y 53083948 Email. </a:t>
            </a:r>
            <a:r>
              <a:rPr lang="es-ES_tradnl" sz="900" dirty="0" err="1"/>
              <a:t>ceype@yahoo.com.mx,juanchantaca@yahoo.com.mx</a:t>
            </a:r>
            <a:endParaRPr lang="es-ES_tradnl" sz="9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1F422C3-0EAF-574E-9138-E20C4D73A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35" y="1033398"/>
            <a:ext cx="7379492" cy="606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29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 rot="16200000">
            <a:off x="1172255" y="-637496"/>
            <a:ext cx="589194" cy="2933698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MX" sz="2800" b="1" dirty="0"/>
              <a:t>CONTACTO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57AB9-88BC-4D84-8303-A6A60E0DFDEA}" type="slidenum">
              <a:rPr lang="es-MX" smtClean="0"/>
              <a:t>19</a:t>
            </a:fld>
            <a:endParaRPr lang="es-MX"/>
          </a:p>
        </p:txBody>
      </p:sp>
      <p:sp>
        <p:nvSpPr>
          <p:cNvPr id="3" name="Rectángulo 2"/>
          <p:cNvSpPr/>
          <p:nvPr/>
        </p:nvSpPr>
        <p:spPr>
          <a:xfrm>
            <a:off x="2239963" y="2152578"/>
            <a:ext cx="42793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Ing. Juan </a:t>
            </a:r>
            <a:r>
              <a:rPr lang="es-ES" dirty="0" err="1"/>
              <a:t>Chantaca</a:t>
            </a:r>
            <a:r>
              <a:rPr lang="es-ES" dirty="0"/>
              <a:t> Sánchez</a:t>
            </a:r>
          </a:p>
          <a:p>
            <a:r>
              <a:rPr lang="es-ES" dirty="0"/>
              <a:t>CEYPE S.A. DE C.V.</a:t>
            </a:r>
          </a:p>
          <a:p>
            <a:r>
              <a:rPr lang="es-ES" dirty="0"/>
              <a:t>Av. </a:t>
            </a:r>
            <a:r>
              <a:rPr lang="es-ES" dirty="0" err="1"/>
              <a:t>Blvd</a:t>
            </a:r>
            <a:r>
              <a:rPr lang="es-ES" dirty="0"/>
              <a:t>. Manuel Ávila Camacho No. 1903,desp. 501.</a:t>
            </a:r>
          </a:p>
          <a:p>
            <a:r>
              <a:rPr lang="es-ES" dirty="0"/>
              <a:t>Col. Ciudad Satélite, Naucalpan </a:t>
            </a:r>
          </a:p>
          <a:p>
            <a:r>
              <a:rPr lang="pt-BR" dirty="0"/>
              <a:t>Edo. de México C.P. 53100</a:t>
            </a:r>
          </a:p>
          <a:p>
            <a:r>
              <a:rPr lang="cs-CZ" dirty="0"/>
              <a:t>Tel. 10412139,53083948</a:t>
            </a:r>
          </a:p>
          <a:p>
            <a:r>
              <a:rPr lang="cs-CZ" dirty="0"/>
              <a:t>Email: </a:t>
            </a:r>
            <a:r>
              <a:rPr lang="cs-CZ" dirty="0" err="1"/>
              <a:t>juanchantaca@yahoo.com.mx,</a:t>
            </a:r>
            <a:r>
              <a:rPr lang="cs-CZ" u="sng" dirty="0" err="1">
                <a:hlinkClick r:id="rId2"/>
              </a:rPr>
              <a:t>ceype@yahoo.com.mx;</a:t>
            </a:r>
            <a:r>
              <a:rPr lang="cs-CZ" u="sng" dirty="0" err="1">
                <a:hlinkClick r:id="rId3"/>
              </a:rPr>
              <a:t>ceypesa@gmail.com</a:t>
            </a:r>
            <a:endParaRPr lang="cs-CZ" u="sng" dirty="0">
              <a:hlinkClick r:id="rId3"/>
            </a:endParaRPr>
          </a:p>
          <a:p>
            <a:r>
              <a:rPr lang="is-IS" dirty="0"/>
              <a:t>            </a:t>
            </a:r>
            <a:r>
              <a:rPr lang="is-IS" u="sng" dirty="0">
                <a:hlinkClick r:id="rId4"/>
              </a:rPr>
              <a:t>www.ceype.com.mx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763B19D-D77B-944D-AFB0-58BA140721AD}"/>
              </a:ext>
            </a:extLst>
          </p:cNvPr>
          <p:cNvSpPr txBox="1"/>
          <p:nvPr/>
        </p:nvSpPr>
        <p:spPr>
          <a:xfrm>
            <a:off x="545700" y="9457267"/>
            <a:ext cx="6571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900" dirty="0"/>
              <a:t>BLVD. MANUEL AVILA CAMACHO No. 1903 DESP. 501,CD. SATELITE,NAUCALPAN EDO. DE MEXICO CP. 53100,TELS.10412139 Y 53083948 Email. </a:t>
            </a:r>
            <a:r>
              <a:rPr lang="es-ES_tradnl" sz="900" dirty="0" err="1"/>
              <a:t>ceype@yahoo.com.mx,juanchantaca@yahoo.com.mx</a:t>
            </a:r>
            <a:endParaRPr lang="es-ES_tradnl" sz="900" dirty="0"/>
          </a:p>
        </p:txBody>
      </p:sp>
      <p:pic>
        <p:nvPicPr>
          <p:cNvPr id="7" name="Picture 58" descr="logobcof">
            <a:extLst>
              <a:ext uri="{FF2B5EF4-FFF2-40B4-BE49-F238E27FC236}">
                <a16:creationId xmlns:a16="http://schemas.microsoft.com/office/drawing/2014/main" id="{A8B47CFC-0FF9-6443-A43D-125436BD5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5112" y="2428409"/>
            <a:ext cx="1952409" cy="173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7670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40650" cy="2476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16200000">
            <a:off x="868449" y="1903235"/>
            <a:ext cx="896626" cy="2633521"/>
          </a:xfr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 defTabSz="914400"/>
            <a:r>
              <a:rPr lang="es-MX" sz="2800" b="1" dirty="0">
                <a:solidFill>
                  <a:srgbClr val="EAEAEA"/>
                </a:solidFill>
                <a:latin typeface="+mn-lt"/>
                <a:ea typeface="+mn-ea"/>
                <a:cs typeface="+mn-cs"/>
              </a:rPr>
              <a:t>ÍNDICE</a:t>
            </a:r>
          </a:p>
        </p:txBody>
      </p:sp>
      <p:sp>
        <p:nvSpPr>
          <p:cNvPr id="5" name="Rectángulo 4"/>
          <p:cNvSpPr/>
          <p:nvPr/>
        </p:nvSpPr>
        <p:spPr>
          <a:xfrm rot="16200000">
            <a:off x="1767076" y="2276280"/>
            <a:ext cx="268022" cy="380216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MX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PRESENTACIÓN</a:t>
            </a:r>
          </a:p>
        </p:txBody>
      </p:sp>
      <p:sp>
        <p:nvSpPr>
          <p:cNvPr id="6" name="Rectángulo 5"/>
          <p:cNvSpPr/>
          <p:nvPr/>
        </p:nvSpPr>
        <p:spPr>
          <a:xfrm rot="16200000">
            <a:off x="1767071" y="3006196"/>
            <a:ext cx="268022" cy="380216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MX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NOSOTROS</a:t>
            </a:r>
          </a:p>
        </p:txBody>
      </p:sp>
      <p:sp>
        <p:nvSpPr>
          <p:cNvPr id="7" name="Rectángulo 6"/>
          <p:cNvSpPr/>
          <p:nvPr/>
        </p:nvSpPr>
        <p:spPr>
          <a:xfrm rot="16200000">
            <a:off x="1767070" y="4308452"/>
            <a:ext cx="268022" cy="380216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MX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PROYECTOS</a:t>
            </a:r>
          </a:p>
        </p:txBody>
      </p:sp>
      <p:sp>
        <p:nvSpPr>
          <p:cNvPr id="8" name="Rectángulo 7"/>
          <p:cNvSpPr/>
          <p:nvPr/>
        </p:nvSpPr>
        <p:spPr>
          <a:xfrm rot="16200000">
            <a:off x="1767070" y="5038368"/>
            <a:ext cx="268022" cy="380216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MX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OBRAS</a:t>
            </a:r>
          </a:p>
        </p:txBody>
      </p:sp>
      <p:sp>
        <p:nvSpPr>
          <p:cNvPr id="9" name="Rectángulo 8"/>
          <p:cNvSpPr/>
          <p:nvPr/>
        </p:nvSpPr>
        <p:spPr>
          <a:xfrm rot="16200000">
            <a:off x="1767070" y="5768284"/>
            <a:ext cx="268022" cy="380216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MX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CLIENTES RECIENTES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57AB9-88BC-4D84-8303-A6A60E0DFDEA}" type="slidenum">
              <a:rPr lang="es-MX" smtClean="0"/>
              <a:t>2</a:t>
            </a:fld>
            <a:endParaRPr lang="es-MX"/>
          </a:p>
        </p:txBody>
      </p:sp>
      <p:sp>
        <p:nvSpPr>
          <p:cNvPr id="13" name="Rectángulo 12"/>
          <p:cNvSpPr/>
          <p:nvPr/>
        </p:nvSpPr>
        <p:spPr>
          <a:xfrm rot="16200000">
            <a:off x="4295829" y="3830477"/>
            <a:ext cx="268022" cy="69377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MX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4" name="Rectángulo 13"/>
          <p:cNvSpPr/>
          <p:nvPr/>
        </p:nvSpPr>
        <p:spPr>
          <a:xfrm rot="16200000">
            <a:off x="4295831" y="4560392"/>
            <a:ext cx="268022" cy="693769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MX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5" name="Rectángulo 14"/>
          <p:cNvSpPr/>
          <p:nvPr/>
        </p:nvSpPr>
        <p:spPr>
          <a:xfrm rot="16200000">
            <a:off x="4295829" y="5862516"/>
            <a:ext cx="268022" cy="69377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MX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16" name="Rectángulo 15"/>
          <p:cNvSpPr/>
          <p:nvPr/>
        </p:nvSpPr>
        <p:spPr>
          <a:xfrm rot="16200000">
            <a:off x="4295829" y="6592499"/>
            <a:ext cx="268022" cy="69377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MX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  <p:sp>
        <p:nvSpPr>
          <p:cNvPr id="17" name="Rectángulo 16"/>
          <p:cNvSpPr/>
          <p:nvPr/>
        </p:nvSpPr>
        <p:spPr>
          <a:xfrm rot="16200000">
            <a:off x="4295829" y="7322481"/>
            <a:ext cx="268022" cy="69377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MX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</a:p>
        </p:txBody>
      </p:sp>
      <p:sp>
        <p:nvSpPr>
          <p:cNvPr id="20" name="Rectángulo 19"/>
          <p:cNvSpPr/>
          <p:nvPr/>
        </p:nvSpPr>
        <p:spPr>
          <a:xfrm rot="16200000">
            <a:off x="1767069" y="7266075"/>
            <a:ext cx="268022" cy="380216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MX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CONTACTO</a:t>
            </a:r>
          </a:p>
        </p:txBody>
      </p:sp>
      <p:sp>
        <p:nvSpPr>
          <p:cNvPr id="21" name="Rectángulo 20"/>
          <p:cNvSpPr/>
          <p:nvPr/>
        </p:nvSpPr>
        <p:spPr>
          <a:xfrm rot="16200000">
            <a:off x="4280421" y="8820271"/>
            <a:ext cx="268022" cy="69377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MX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</a:p>
        </p:txBody>
      </p:sp>
      <p:sp>
        <p:nvSpPr>
          <p:cNvPr id="18" name="Rectángulo 17"/>
          <p:cNvSpPr/>
          <p:nvPr/>
        </p:nvSpPr>
        <p:spPr>
          <a:xfrm rot="16200000">
            <a:off x="1767070" y="3673134"/>
            <a:ext cx="268022" cy="380216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MX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NUESTRA ORGANIZACION</a:t>
            </a:r>
          </a:p>
        </p:txBody>
      </p:sp>
      <p:sp>
        <p:nvSpPr>
          <p:cNvPr id="19" name="Rectángulo 18"/>
          <p:cNvSpPr/>
          <p:nvPr/>
        </p:nvSpPr>
        <p:spPr>
          <a:xfrm rot="16200000">
            <a:off x="4295830" y="5226164"/>
            <a:ext cx="268022" cy="693769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MX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22" name="Rectángulo 21"/>
          <p:cNvSpPr/>
          <p:nvPr/>
        </p:nvSpPr>
        <p:spPr>
          <a:xfrm rot="16200000">
            <a:off x="1767069" y="6536158"/>
            <a:ext cx="268022" cy="380216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MX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TRABAJOS PREVIOS</a:t>
            </a:r>
          </a:p>
        </p:txBody>
      </p:sp>
      <p:sp>
        <p:nvSpPr>
          <p:cNvPr id="23" name="Rectángulo 22"/>
          <p:cNvSpPr/>
          <p:nvPr/>
        </p:nvSpPr>
        <p:spPr>
          <a:xfrm rot="16200000">
            <a:off x="4280421" y="8090354"/>
            <a:ext cx="268022" cy="69377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MX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520430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1" r="1671"/>
          <a:stretch/>
        </p:blipFill>
        <p:spPr>
          <a:xfrm>
            <a:off x="-3" y="5253359"/>
            <a:ext cx="7740653" cy="4790754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 rot="16200000">
            <a:off x="1176115" y="-432623"/>
            <a:ext cx="560303" cy="2912538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MX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PRESENTACIÓN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168440" y="1686499"/>
            <a:ext cx="7261060" cy="1815882"/>
          </a:xfrm>
          <a:prstGeom prst="rect">
            <a:avLst/>
          </a:prstGeom>
          <a:noFill/>
        </p:spPr>
        <p:txBody>
          <a:bodyPr wrap="square" spcCol="36000" rtlCol="0">
            <a:spAutoFit/>
          </a:bodyPr>
          <a:lstStyle/>
          <a:p>
            <a:pPr algn="just"/>
            <a:r>
              <a:rPr lang="es-ES" sz="1400" dirty="0">
                <a:latin typeface="Arial Rounded MT Bold" panose="020F0704030504030204" pitchFamily="34" charset="0"/>
                <a:cs typeface="Arial" panose="020B0604020202020204" pitchFamily="34" charset="0"/>
              </a:rPr>
              <a:t>Control de Energía y Proyectos Especializados (CEYPE) es una empresa mexicana dedicada al desarrollo de ingeniería en proyectos y obras de  instalaciones para clientes del sector público y privado, que desde 1982 ha estado integrada por profesionistas especializados enfocados en el trabajo y compromiso con el cliente, fortaleciendo así, el vínculo entre la sociedad y el desarrollo del país y desde 2018 forma parte del grupo de empresas de Asesoría y Enlace. (</a:t>
            </a:r>
            <a:r>
              <a:rPr lang="es-ES" sz="1400" dirty="0" err="1">
                <a:latin typeface="Arial Rounded MT Bold" panose="020F0704030504030204" pitchFamily="34" charset="0"/>
                <a:cs typeface="Arial" panose="020B0604020202020204" pitchFamily="34" charset="0"/>
              </a:rPr>
              <a:t>ASyEN</a:t>
            </a:r>
            <a:r>
              <a:rPr lang="es-ES" sz="1400" dirty="0">
                <a:latin typeface="Arial Rounded MT Bold" panose="020F0704030504030204" pitchFamily="34" charset="0"/>
                <a:cs typeface="Arial" panose="020B0604020202020204" pitchFamily="34" charset="0"/>
              </a:rPr>
              <a:t>)</a:t>
            </a:r>
            <a:endParaRPr lang="es-MX" sz="14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just"/>
            <a:endParaRPr lang="es-MX" sz="14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68440" y="3894482"/>
            <a:ext cx="7261060" cy="1569660"/>
          </a:xfrm>
          <a:prstGeom prst="rect">
            <a:avLst/>
          </a:prstGeom>
          <a:noFill/>
        </p:spPr>
        <p:txBody>
          <a:bodyPr wrap="square" spcCol="36000" rtlCol="0">
            <a:spAutoFit/>
          </a:bodyPr>
          <a:lstStyle>
            <a:defPPr>
              <a:defRPr lang="es-MX"/>
            </a:defPPr>
            <a:lvl1pPr algn="just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b="0" dirty="0">
                <a:solidFill>
                  <a:schemeClr val="tx2">
                    <a:lumMod val="75000"/>
                  </a:schemeClr>
                </a:solidFill>
              </a:rPr>
              <a:t>Control de Energía y Proyectos Especializados (CEYPE) </a:t>
            </a:r>
            <a:r>
              <a:rPr lang="es-ES" b="0" dirty="0" err="1">
                <a:solidFill>
                  <a:schemeClr val="tx2">
                    <a:lumMod val="75000"/>
                  </a:schemeClr>
                </a:solidFill>
              </a:rPr>
              <a:t>is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</a:rPr>
              <a:t> a </a:t>
            </a:r>
            <a:r>
              <a:rPr lang="es-ES" b="0" dirty="0" err="1">
                <a:solidFill>
                  <a:schemeClr val="tx2">
                    <a:lumMod val="75000"/>
                  </a:schemeClr>
                </a:solidFill>
              </a:rPr>
              <a:t>mexican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b="0" dirty="0" err="1">
                <a:solidFill>
                  <a:schemeClr val="tx2">
                    <a:lumMod val="75000"/>
                  </a:schemeClr>
                </a:solidFill>
              </a:rPr>
              <a:t>company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b="0" dirty="0" err="1">
                <a:solidFill>
                  <a:schemeClr val="tx2">
                    <a:lumMod val="75000"/>
                  </a:schemeClr>
                </a:solidFill>
              </a:rPr>
              <a:t>dedicated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</a:rPr>
              <a:t> to </a:t>
            </a:r>
            <a:r>
              <a:rPr lang="es-ES" b="0" dirty="0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b="0" dirty="0" err="1">
                <a:solidFill>
                  <a:schemeClr val="tx2">
                    <a:lumMod val="75000"/>
                  </a:schemeClr>
                </a:solidFill>
              </a:rPr>
              <a:t>development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</a:rPr>
              <a:t> of </a:t>
            </a:r>
            <a:r>
              <a:rPr lang="es-ES" b="0" dirty="0" err="1">
                <a:solidFill>
                  <a:schemeClr val="tx2">
                    <a:lumMod val="75000"/>
                  </a:schemeClr>
                </a:solidFill>
              </a:rPr>
              <a:t>enginery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b="0" dirty="0" err="1">
                <a:solidFill>
                  <a:schemeClr val="tx2">
                    <a:lumMod val="75000"/>
                  </a:schemeClr>
                </a:solidFill>
              </a:rPr>
              <a:t>proyects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</a:rPr>
              <a:t> and </a:t>
            </a:r>
            <a:r>
              <a:rPr lang="es-ES" b="0" dirty="0" err="1">
                <a:solidFill>
                  <a:schemeClr val="tx2">
                    <a:lumMod val="75000"/>
                  </a:schemeClr>
                </a:solidFill>
              </a:rPr>
              <a:t>facilities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es-ES" b="0" dirty="0" err="1">
                <a:solidFill>
                  <a:schemeClr val="tx2">
                    <a:lumMod val="75000"/>
                  </a:schemeClr>
                </a:solidFill>
              </a:rPr>
              <a:t>for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b="0" dirty="0" err="1">
                <a:solidFill>
                  <a:schemeClr val="tx2">
                    <a:lumMod val="75000"/>
                  </a:schemeClr>
                </a:solidFill>
              </a:rPr>
              <a:t>clients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</a:rPr>
              <a:t> in </a:t>
            </a:r>
            <a:r>
              <a:rPr lang="es-ES" b="0" dirty="0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b="0" dirty="0" err="1">
                <a:solidFill>
                  <a:schemeClr val="tx2">
                    <a:lumMod val="75000"/>
                  </a:schemeClr>
                </a:solidFill>
              </a:rPr>
              <a:t>public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</a:rPr>
              <a:t> and </a:t>
            </a:r>
            <a:r>
              <a:rPr lang="es-ES" b="0" dirty="0" err="1">
                <a:solidFill>
                  <a:schemeClr val="tx2">
                    <a:lumMod val="75000"/>
                  </a:schemeClr>
                </a:solidFill>
              </a:rPr>
              <a:t>private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</a:rPr>
              <a:t> sector and </a:t>
            </a:r>
            <a:r>
              <a:rPr lang="es-ES" b="0" dirty="0" err="1">
                <a:solidFill>
                  <a:schemeClr val="tx2">
                    <a:lumMod val="75000"/>
                  </a:schemeClr>
                </a:solidFill>
              </a:rPr>
              <a:t>composed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es-ES" b="0" dirty="0" err="1">
                <a:solidFill>
                  <a:schemeClr val="tx2">
                    <a:lumMod val="75000"/>
                  </a:schemeClr>
                </a:solidFill>
              </a:rPr>
              <a:t>since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</a:rPr>
              <a:t> 1982 of </a:t>
            </a:r>
            <a:r>
              <a:rPr lang="es-ES" b="0" dirty="0" err="1">
                <a:solidFill>
                  <a:schemeClr val="tx2">
                    <a:lumMod val="75000"/>
                  </a:schemeClr>
                </a:solidFill>
              </a:rPr>
              <a:t>specialized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b="0" dirty="0" err="1">
                <a:solidFill>
                  <a:schemeClr val="tx2">
                    <a:lumMod val="75000"/>
                  </a:schemeClr>
                </a:solidFill>
              </a:rPr>
              <a:t>professionals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b="0" dirty="0" err="1">
                <a:solidFill>
                  <a:schemeClr val="tx2">
                    <a:lumMod val="75000"/>
                  </a:schemeClr>
                </a:solidFill>
              </a:rPr>
              <a:t>focused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b="0" dirty="0" err="1">
                <a:solidFill>
                  <a:schemeClr val="tx2">
                    <a:lumMod val="75000"/>
                  </a:schemeClr>
                </a:solidFill>
              </a:rPr>
              <a:t>on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b="0" dirty="0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b="0" dirty="0" err="1">
                <a:solidFill>
                  <a:schemeClr val="tx2">
                    <a:lumMod val="75000"/>
                  </a:schemeClr>
                </a:solidFill>
              </a:rPr>
              <a:t>work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</a:rPr>
              <a:t> and </a:t>
            </a:r>
            <a:r>
              <a:rPr lang="es-ES" b="0" dirty="0" err="1">
                <a:solidFill>
                  <a:schemeClr val="tx2">
                    <a:lumMod val="75000"/>
                  </a:schemeClr>
                </a:solidFill>
              </a:rPr>
              <a:t>commitment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</a:rPr>
              <a:t> to </a:t>
            </a:r>
            <a:r>
              <a:rPr lang="es-ES" b="0" dirty="0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b="0" dirty="0" err="1">
                <a:solidFill>
                  <a:schemeClr val="tx2">
                    <a:lumMod val="75000"/>
                  </a:schemeClr>
                </a:solidFill>
              </a:rPr>
              <a:t>client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</a:rPr>
              <a:t> área and </a:t>
            </a:r>
            <a:r>
              <a:rPr lang="es-ES" b="0" dirty="0" err="1">
                <a:solidFill>
                  <a:schemeClr val="tx2">
                    <a:lumMod val="75000"/>
                  </a:schemeClr>
                </a:solidFill>
              </a:rPr>
              <a:t>since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</a:rPr>
              <a:t> 2018 </a:t>
            </a:r>
            <a:r>
              <a:rPr lang="es-ES" b="0" dirty="0" err="1">
                <a:solidFill>
                  <a:schemeClr val="tx2">
                    <a:lumMod val="75000"/>
                  </a:schemeClr>
                </a:solidFill>
              </a:rPr>
              <a:t>is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b="0" dirty="0" err="1">
                <a:solidFill>
                  <a:schemeClr val="tx2">
                    <a:lumMod val="75000"/>
                  </a:schemeClr>
                </a:solidFill>
              </a:rPr>
              <a:t>part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</a:rPr>
              <a:t> of </a:t>
            </a:r>
            <a:r>
              <a:rPr lang="es-ES" b="0" dirty="0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b="0" dirty="0" err="1">
                <a:solidFill>
                  <a:schemeClr val="tx2">
                    <a:lumMod val="75000"/>
                  </a:schemeClr>
                </a:solidFill>
              </a:rPr>
              <a:t>group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</a:rPr>
              <a:t> of </a:t>
            </a:r>
            <a:r>
              <a:rPr lang="es-ES" b="0" dirty="0" err="1">
                <a:solidFill>
                  <a:schemeClr val="tx2">
                    <a:lumMod val="75000"/>
                  </a:schemeClr>
                </a:solidFill>
              </a:rPr>
              <a:t>ASyEN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es-MX" b="0" dirty="0">
              <a:solidFill>
                <a:schemeClr val="tx2">
                  <a:lumMod val="75000"/>
                </a:schemeClr>
              </a:solidFill>
            </a:endParaRPr>
          </a:p>
          <a:p>
            <a:endParaRPr lang="es-MX" b="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 rot="16200000">
            <a:off x="1167766" y="2162916"/>
            <a:ext cx="526205" cy="2861734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57AB9-88BC-4D84-8303-A6A60E0DFDEA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6263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 rot="5400000">
            <a:off x="1082177" y="-348756"/>
            <a:ext cx="553443" cy="2717801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MX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NOSOTROS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16968" y="1736733"/>
            <a:ext cx="69878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MISIÓN</a:t>
            </a:r>
          </a:p>
          <a:p>
            <a:pPr algn="just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Satisfacer las necesidades de nuestros clientes construyendo, proyectando o conservando instalaciones para su uso, control o distribución de energía y sus derivados. </a:t>
            </a: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16968" y="5496308"/>
            <a:ext cx="6987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MISION</a:t>
            </a:r>
          </a:p>
          <a:p>
            <a:pPr algn="just"/>
            <a:r>
              <a:rPr lang="es-MX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 </a:t>
            </a:r>
            <a:r>
              <a:rPr lang="es-MX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MX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</a:t>
            </a:r>
            <a:r>
              <a:rPr lang="es-MX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MX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es-MX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customers</a:t>
            </a:r>
            <a:r>
              <a:rPr lang="es-MX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s-MX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es-MX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projecting</a:t>
            </a:r>
            <a:r>
              <a:rPr lang="es-MX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s-MX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maintaining</a:t>
            </a:r>
            <a:r>
              <a:rPr lang="es-MX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facilities</a:t>
            </a:r>
            <a:r>
              <a:rPr lang="es-MX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MX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use, </a:t>
            </a:r>
            <a:r>
              <a:rPr lang="es-MX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r>
              <a:rPr lang="es-MX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s-MX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control of </a:t>
            </a:r>
            <a:r>
              <a:rPr lang="es-MX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es-MX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MX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es-MX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derivatives</a:t>
            </a:r>
            <a:r>
              <a:rPr lang="es-MX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316968" y="3030961"/>
            <a:ext cx="69878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s-ES" b="0" dirty="0">
                <a:solidFill>
                  <a:schemeClr val="tx1"/>
                </a:solidFill>
              </a:rPr>
              <a:t>VISIÓN</a:t>
            </a:r>
          </a:p>
          <a:p>
            <a:pPr algn="just"/>
            <a:r>
              <a:rPr lang="es-MX" b="0" dirty="0">
                <a:solidFill>
                  <a:schemeClr val="tx1"/>
                </a:solidFill>
              </a:rPr>
              <a:t>Ser una empresa competitiva en el ramo, que brinde el mejor servicio y calidad a los clientes, bajo los más altos estándares cumpliendo con las normas vigentes.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316968" y="4263634"/>
            <a:ext cx="69878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</a:p>
          <a:p>
            <a:pPr algn="just"/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 a competitive company in the industry, to provide the best service and quality to customers under the highest standards in compliance with current regulations.</a:t>
            </a:r>
            <a:endParaRPr lang="es-MX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57AB9-88BC-4D84-8303-A6A60E0DFDEA}" type="slidenum">
              <a:rPr lang="es-MX" smtClean="0"/>
              <a:t>4</a:t>
            </a:fld>
            <a:endParaRPr lang="es-MX"/>
          </a:p>
        </p:txBody>
      </p:sp>
      <p:sp>
        <p:nvSpPr>
          <p:cNvPr id="8" name="CuadroTexto 7"/>
          <p:cNvSpPr txBox="1"/>
          <p:nvPr/>
        </p:nvSpPr>
        <p:spPr>
          <a:xfrm>
            <a:off x="545700" y="9457267"/>
            <a:ext cx="6571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900" dirty="0"/>
              <a:t>BLVD. MANUEL AVILA CAMACHO No. 1903 DESP. 501,CD. SATELITE,NAUCALPAN EDO. DE MEXICO CP. 53100,TELS.10412139 Y 53083948 Email. </a:t>
            </a:r>
            <a:r>
              <a:rPr lang="es-ES_tradnl" sz="900" dirty="0" err="1"/>
              <a:t>ceype@yahoo.com.mx,juanchantaca@yahoo.com.mx</a:t>
            </a:r>
            <a:endParaRPr lang="es-ES_tradnl" sz="900" dirty="0"/>
          </a:p>
        </p:txBody>
      </p:sp>
    </p:spTree>
    <p:extLst>
      <p:ext uri="{BB962C8B-B14F-4D97-AF65-F5344CB8AC3E}">
        <p14:creationId xmlns:p14="http://schemas.microsoft.com/office/powerpoint/2010/main" val="492097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 rot="5400000">
            <a:off x="1340410" y="-606990"/>
            <a:ext cx="553443" cy="3234269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MX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NUESTRA ORGANIZACION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57AB9-88BC-4D84-8303-A6A60E0DFDEA}" type="slidenum">
              <a:rPr lang="es-MX" smtClean="0"/>
              <a:t>5</a:t>
            </a:fld>
            <a:endParaRPr lang="es-MX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772833"/>
            <a:ext cx="7435008" cy="419523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3D3EBB0-7EAC-B240-AC73-45719FAC422F}"/>
              </a:ext>
            </a:extLst>
          </p:cNvPr>
          <p:cNvSpPr txBox="1"/>
          <p:nvPr/>
        </p:nvSpPr>
        <p:spPr>
          <a:xfrm>
            <a:off x="545700" y="9457267"/>
            <a:ext cx="6571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900" dirty="0"/>
              <a:t>BLVD. MANUEL AVILA CAMACHO No. 1903 DESP. 501,CD. SATELITE,NAUCALPAN EDO. DE MEXICO CP. 53100,TELS.10412139 Y 53083948 Email. </a:t>
            </a:r>
            <a:r>
              <a:rPr lang="es-ES_tradnl" sz="900" dirty="0" err="1"/>
              <a:t>ceype@yahoo.com.mx,juanchantaca@yahoo.com.mx</a:t>
            </a:r>
            <a:endParaRPr lang="es-ES_tradnl" sz="900" dirty="0"/>
          </a:p>
        </p:txBody>
      </p:sp>
    </p:spTree>
    <p:extLst>
      <p:ext uri="{BB962C8B-B14F-4D97-AF65-F5344CB8AC3E}">
        <p14:creationId xmlns:p14="http://schemas.microsoft.com/office/powerpoint/2010/main" val="1102771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48000" r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 rot="16200000">
            <a:off x="1326575" y="-651807"/>
            <a:ext cx="599210" cy="3312000"/>
          </a:xfrm>
          <a:prstGeom prst="rect">
            <a:avLst/>
          </a:prstGeom>
          <a:solidFill>
            <a:srgbClr val="33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MX" sz="2400" b="1" dirty="0">
                <a:solidFill>
                  <a:srgbClr val="FFFF00"/>
                </a:solidFill>
              </a:rPr>
              <a:t>PROYECTOS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296074" y="2797396"/>
            <a:ext cx="36020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457200" algn="l"/>
              </a:tabLst>
            </a:pPr>
            <a:r>
              <a:rPr lang="es-E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Buscamos satisfacer la necesidad de nuestros clientes elaborando proyectos desde la idea inicial o  levantamiento, con base en normatividad vigente, para los que contamos con un grupo de ingenieros, diseñadores y dibujantes que desarrollan cálculos con especificaciones, memorias, listado de materiales y todo lo necesario para la elaboración de los proyectos.</a:t>
            </a:r>
            <a:r>
              <a:rPr lang="es-MX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3600" y="1928239"/>
            <a:ext cx="3308400" cy="400110"/>
          </a:xfrm>
          <a:prstGeom prst="rect">
            <a:avLst/>
          </a:prstGeom>
          <a:solidFill>
            <a:srgbClr val="3B3838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457200" algn="l"/>
              </a:tabLst>
            </a:pPr>
            <a:r>
              <a:rPr lang="es-MX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DESDE EL INICIO…</a:t>
            </a:r>
            <a:endParaRPr lang="es-MX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0" y="4900846"/>
            <a:ext cx="3308400" cy="461665"/>
          </a:xfrm>
          <a:prstGeom prst="rect">
            <a:avLst/>
          </a:prstGeom>
          <a:solidFill>
            <a:srgbClr val="3B3838"/>
          </a:solidFill>
        </p:spPr>
        <p:txBody>
          <a:bodyPr wrap="square">
            <a:spAutoFit/>
          </a:bodyPr>
          <a:lstStyle/>
          <a:p>
            <a:pPr>
              <a:tabLst>
                <a:tab pos="457200" algn="l"/>
              </a:tabLst>
            </a:pPr>
            <a:r>
              <a:rPr lang="es-MX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F</a:t>
            </a:r>
            <a:r>
              <a:rPr lang="es-MX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ROM THE BEGINNING</a:t>
            </a:r>
            <a:r>
              <a:rPr lang="es-MX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…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286326" y="5776339"/>
            <a:ext cx="36020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457200" algn="l"/>
              </a:tabLst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 seek to meet the needs of our customers to develop projects from initial idea or uprising, based on current regulations, for which we have a group of engineers, designers and artists who develop specifications, reports, lists of materials and all necessary for the development of projects.</a:t>
            </a:r>
            <a:endParaRPr lang="es-MX" sz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4801404" y="2835146"/>
            <a:ext cx="2520000" cy="3420000"/>
            <a:chOff x="4563455" y="6031037"/>
            <a:chExt cx="2495554" cy="3390016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65" t="14557" r="5714" b="7681"/>
            <a:stretch/>
          </p:blipFill>
          <p:spPr>
            <a:xfrm>
              <a:off x="4563455" y="6031037"/>
              <a:ext cx="2495554" cy="3333074"/>
            </a:xfrm>
            <a:prstGeom prst="rect">
              <a:avLst/>
            </a:prstGeom>
          </p:spPr>
        </p:pic>
        <p:sp>
          <p:nvSpPr>
            <p:cNvPr id="9" name="Rectángulo 8"/>
            <p:cNvSpPr/>
            <p:nvPr/>
          </p:nvSpPr>
          <p:spPr>
            <a:xfrm rot="16200000">
              <a:off x="5649306" y="8011350"/>
              <a:ext cx="323852" cy="2495553"/>
            </a:xfrm>
            <a:prstGeom prst="rect">
              <a:avLst/>
            </a:prstGeom>
            <a:solidFill>
              <a:srgbClr val="222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r>
                <a:rPr lang="es-MX" sz="1000" b="1" dirty="0"/>
                <a:t>PLANTA PROPLASA, TULTITLÁN MEX.  (2011) PROYECTO RED DE AGUA HELADA </a:t>
              </a: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4784470" y="6346420"/>
            <a:ext cx="2520000" cy="3117747"/>
            <a:chOff x="3338413" y="2438400"/>
            <a:chExt cx="4189511" cy="2584954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8413" y="2438400"/>
              <a:ext cx="4189511" cy="2234406"/>
            </a:xfrm>
            <a:prstGeom prst="rect">
              <a:avLst/>
            </a:prstGeom>
          </p:spPr>
        </p:pic>
        <p:sp>
          <p:nvSpPr>
            <p:cNvPr id="15" name="Rectángulo 14"/>
            <p:cNvSpPr/>
            <p:nvPr/>
          </p:nvSpPr>
          <p:spPr>
            <a:xfrm rot="16200000">
              <a:off x="5204716" y="2700145"/>
              <a:ext cx="456906" cy="4189511"/>
            </a:xfrm>
            <a:prstGeom prst="rect">
              <a:avLst/>
            </a:prstGeom>
            <a:solidFill>
              <a:srgbClr val="222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r>
                <a:rPr lang="es-MX" sz="1000" b="1" dirty="0"/>
                <a:t>OFICINAS SIGFREID RHEIN, SAMARA MÉXICO  (2014) PROYECTO ELÉCTRICO Y AIRE CONDICIONADO</a:t>
              </a:r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218594" y="7253799"/>
            <a:ext cx="4366243" cy="2210368"/>
            <a:chOff x="1644079" y="6728981"/>
            <a:chExt cx="4505680" cy="2270639"/>
          </a:xfrm>
        </p:grpSpPr>
        <p:sp>
          <p:nvSpPr>
            <p:cNvPr id="25" name="Rectángulo 24"/>
            <p:cNvSpPr/>
            <p:nvPr/>
          </p:nvSpPr>
          <p:spPr>
            <a:xfrm rot="16200000">
              <a:off x="3717788" y="6567650"/>
              <a:ext cx="358261" cy="4505680"/>
            </a:xfrm>
            <a:prstGeom prst="rect">
              <a:avLst/>
            </a:prstGeom>
            <a:solidFill>
              <a:srgbClr val="222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r>
                <a:rPr lang="es-MX" sz="1050" b="1" dirty="0"/>
                <a:t>HOTEL PUEBLO AMIGO, TIJUANA. (1984) PROYECTO Y OBRA ELÉCTRICO Y AIRE ACONDICIONADO. </a:t>
              </a:r>
            </a:p>
          </p:txBody>
        </p:sp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4081" y="6728981"/>
              <a:ext cx="4505678" cy="1912378"/>
            </a:xfrm>
            <a:prstGeom prst="rect">
              <a:avLst/>
            </a:prstGeom>
          </p:spPr>
        </p:pic>
      </p:grp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57AB9-88BC-4D84-8303-A6A60E0DFDEA}" type="slidenum">
              <a:rPr lang="es-MX" smtClean="0"/>
              <a:t>6</a:t>
            </a:fld>
            <a:endParaRPr lang="es-MX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8E257D5-B90B-0442-BB36-84269F3F2FDD}"/>
              </a:ext>
            </a:extLst>
          </p:cNvPr>
          <p:cNvSpPr txBox="1"/>
          <p:nvPr/>
        </p:nvSpPr>
        <p:spPr>
          <a:xfrm>
            <a:off x="532170" y="9514973"/>
            <a:ext cx="6571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900" dirty="0"/>
              <a:t>BLVD. MANUEL AVILA CAMACHO No. 1903 DESP. 501,CD. SATELITE,NAUCALPAN EDO. DE MEXICO CP. 53100,TELS.10412139 Y 53083948 Email. </a:t>
            </a:r>
            <a:r>
              <a:rPr lang="es-ES_tradnl" sz="900" dirty="0" err="1"/>
              <a:t>ceype@yahoo.com.mx,juanchantaca@yahoo.com.mx</a:t>
            </a:r>
            <a:endParaRPr lang="es-ES_tradnl" sz="900" dirty="0"/>
          </a:p>
        </p:txBody>
      </p:sp>
    </p:spTree>
    <p:extLst>
      <p:ext uri="{BB962C8B-B14F-4D97-AF65-F5344CB8AC3E}">
        <p14:creationId xmlns:p14="http://schemas.microsoft.com/office/powerpoint/2010/main" val="3611621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l="-11000" t="-7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50323" y="814767"/>
            <a:ext cx="36020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457200" algn="l"/>
              </a:tabLst>
            </a:pPr>
            <a:r>
              <a:rPr lang="es-MX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s-MX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uestros proyectos se caracterizan por </a:t>
            </a:r>
            <a:r>
              <a:rPr lang="es-MX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ofrecer </a:t>
            </a:r>
            <a:r>
              <a:rPr lang="es-MX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 máximo rendimiento de las instalaciones,  por medio de un  proceso integral en el que se explotan y procesan la energía y sus derivados. 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4606883" y="3953999"/>
            <a:ext cx="2519997" cy="3116028"/>
            <a:chOff x="4941652" y="421980"/>
            <a:chExt cx="2674095" cy="3974921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1652" y="421980"/>
              <a:ext cx="2674094" cy="3812006"/>
            </a:xfrm>
            <a:prstGeom prst="rect">
              <a:avLst/>
            </a:prstGeom>
          </p:spPr>
        </p:pic>
        <p:sp>
          <p:nvSpPr>
            <p:cNvPr id="6" name="Rectángulo 5"/>
            <p:cNvSpPr/>
            <p:nvPr/>
          </p:nvSpPr>
          <p:spPr>
            <a:xfrm rot="16200000">
              <a:off x="6084145" y="2865300"/>
              <a:ext cx="389109" cy="2674094"/>
            </a:xfrm>
            <a:prstGeom prst="rect">
              <a:avLst/>
            </a:prstGeom>
            <a:solidFill>
              <a:srgbClr val="222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r>
                <a:rPr lang="es-MX" sz="1050" b="1" dirty="0"/>
                <a:t>OFICINAS GRUPO HIR (2014) PROYECTO ELÉCTRICO Y AIRE ACONDICIONADO. </a:t>
              </a: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4606884" y="750048"/>
            <a:ext cx="2519997" cy="3160681"/>
            <a:chOff x="4941653" y="4916775"/>
            <a:chExt cx="2524125" cy="3624114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1653" y="4916775"/>
              <a:ext cx="2524125" cy="3362325"/>
            </a:xfrm>
            <a:prstGeom prst="rect">
              <a:avLst/>
            </a:prstGeom>
          </p:spPr>
        </p:pic>
        <p:sp>
          <p:nvSpPr>
            <p:cNvPr id="9" name="Rectángulo 8"/>
            <p:cNvSpPr/>
            <p:nvPr/>
          </p:nvSpPr>
          <p:spPr>
            <a:xfrm rot="16200000">
              <a:off x="5970251" y="7045363"/>
              <a:ext cx="466928" cy="2524123"/>
            </a:xfrm>
            <a:prstGeom prst="rect">
              <a:avLst/>
            </a:prstGeom>
            <a:solidFill>
              <a:srgbClr val="222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r>
                <a:rPr lang="es-MX" sz="1050" b="1" dirty="0"/>
                <a:t>OFICINAS G ACCIÓN  (2007) OBRA ELÉCTRICA Y AIRE ACONDICIONADO. </a:t>
              </a: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287867" y="7119170"/>
            <a:ext cx="6839012" cy="2368679"/>
            <a:chOff x="1912905" y="-1236347"/>
            <a:chExt cx="5822117" cy="4314736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86" t="1166" b="18018"/>
            <a:stretch/>
          </p:blipFill>
          <p:spPr>
            <a:xfrm>
              <a:off x="1912905" y="-1236347"/>
              <a:ext cx="5822117" cy="3916516"/>
            </a:xfrm>
            <a:prstGeom prst="rect">
              <a:avLst/>
            </a:prstGeom>
          </p:spPr>
        </p:pic>
        <p:sp>
          <p:nvSpPr>
            <p:cNvPr id="17" name="Rectángulo 16"/>
            <p:cNvSpPr/>
            <p:nvPr/>
          </p:nvSpPr>
          <p:spPr>
            <a:xfrm rot="16200000">
              <a:off x="4425741" y="-230890"/>
              <a:ext cx="796443" cy="5822115"/>
            </a:xfrm>
            <a:prstGeom prst="rect">
              <a:avLst/>
            </a:prstGeom>
            <a:solidFill>
              <a:srgbClr val="222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r>
                <a:rPr lang="es-MX" sz="1000" b="1" dirty="0"/>
                <a:t>VILLA VICTORIA,  ESTADO DE MÉXICO. (2009) PROYECTO Y OBRAS  DE BOMBEO Y  SUBESTACIONES DE POZO PROFUNDO </a:t>
              </a:r>
            </a:p>
          </p:txBody>
        </p:sp>
      </p:grpSp>
      <p:sp>
        <p:nvSpPr>
          <p:cNvPr id="18" name="Rectángulo 17"/>
          <p:cNvSpPr/>
          <p:nvPr/>
        </p:nvSpPr>
        <p:spPr>
          <a:xfrm>
            <a:off x="450323" y="4105746"/>
            <a:ext cx="36020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457200" algn="l"/>
              </a:tabLst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Our projects are characterized by a maximum performance of facilities, through a process in which energy an its derivatives are exploited.</a:t>
            </a:r>
            <a:endParaRPr lang="es-MX" sz="1200" dirty="0"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450323" y="4843445"/>
            <a:ext cx="36020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457200" algn="l"/>
              </a:tabLst>
            </a:pP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Engineering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areas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develop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 </a:t>
            </a:r>
          </a:p>
          <a:p>
            <a:pPr algn="just">
              <a:spcAft>
                <a:spcPts val="0"/>
              </a:spcAft>
              <a:tabLst>
                <a:tab pos="457200" algn="l"/>
              </a:tabLst>
            </a:pP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-Electrical</a:t>
            </a:r>
          </a:p>
          <a:p>
            <a:pPr algn="just">
              <a:spcAft>
                <a:spcPts val="0"/>
              </a:spcAft>
              <a:tabLst>
                <a:tab pos="457200" algn="l"/>
              </a:tabLst>
            </a:pP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Lighting</a:t>
            </a:r>
            <a:endParaRPr lang="es-MX" sz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  <a:tabLst>
                <a:tab pos="457200" algn="l"/>
              </a:tabLst>
            </a:pP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Hydraulic</a:t>
            </a:r>
            <a:endParaRPr lang="es-MX" sz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  <a:tabLst>
                <a:tab pos="457200" algn="l"/>
              </a:tabLst>
            </a:pP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Sanitary</a:t>
            </a:r>
            <a:endParaRPr lang="es-MX" sz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  <a:tabLst>
                <a:tab pos="457200" algn="l"/>
              </a:tabLst>
            </a:pP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-Air Conditioner and Exhaust systems</a:t>
            </a:r>
          </a:p>
          <a:p>
            <a:pPr algn="just">
              <a:spcAft>
                <a:spcPts val="0"/>
              </a:spcAft>
              <a:tabLst>
                <a:tab pos="457200" algn="l"/>
              </a:tabLst>
            </a:pP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Fire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networks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>
              <a:spcAft>
                <a:spcPts val="0"/>
              </a:spcAft>
              <a:tabLst>
                <a:tab pos="457200" algn="l"/>
              </a:tabLst>
            </a:pP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-Security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450323" y="1723916"/>
            <a:ext cx="36020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457200" algn="l"/>
              </a:tabLst>
            </a:pPr>
            <a:r>
              <a:rPr lang="es-MX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Áreas de ingeniería que desarrollamos: </a:t>
            </a:r>
          </a:p>
          <a:p>
            <a:pPr algn="just">
              <a:spcAft>
                <a:spcPts val="0"/>
              </a:spcAft>
              <a:tabLst>
                <a:tab pos="457200" algn="l"/>
              </a:tabLst>
            </a:pPr>
            <a:r>
              <a:rPr lang="es-MX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-Eléctrica</a:t>
            </a:r>
          </a:p>
          <a:p>
            <a:pPr algn="just">
              <a:spcAft>
                <a:spcPts val="0"/>
              </a:spcAft>
              <a:tabLst>
                <a:tab pos="457200" algn="l"/>
              </a:tabLst>
            </a:pPr>
            <a:r>
              <a:rPr lang="es-MX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-Iluminación</a:t>
            </a:r>
          </a:p>
          <a:p>
            <a:pPr algn="just">
              <a:spcAft>
                <a:spcPts val="0"/>
              </a:spcAft>
              <a:tabLst>
                <a:tab pos="457200" algn="l"/>
              </a:tabLst>
            </a:pPr>
            <a:r>
              <a:rPr lang="es-MX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-Hidráulica</a:t>
            </a:r>
          </a:p>
          <a:p>
            <a:pPr algn="just">
              <a:spcAft>
                <a:spcPts val="0"/>
              </a:spcAft>
              <a:tabLst>
                <a:tab pos="457200" algn="l"/>
              </a:tabLst>
            </a:pPr>
            <a:r>
              <a:rPr lang="es-MX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-Sanitaria</a:t>
            </a:r>
          </a:p>
          <a:p>
            <a:pPr algn="just">
              <a:spcAft>
                <a:spcPts val="0"/>
              </a:spcAft>
              <a:tabLst>
                <a:tab pos="457200" algn="l"/>
              </a:tabLst>
            </a:pPr>
            <a:r>
              <a:rPr lang="es-MX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-Aire Acondicionado y Ventilacion.</a:t>
            </a:r>
          </a:p>
          <a:p>
            <a:pPr algn="just">
              <a:spcAft>
                <a:spcPts val="0"/>
              </a:spcAft>
              <a:tabLst>
                <a:tab pos="457200" algn="l"/>
              </a:tabLst>
            </a:pPr>
            <a:r>
              <a:rPr lang="es-MX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-Redes contra incendios</a:t>
            </a:r>
          </a:p>
          <a:p>
            <a:pPr algn="just">
              <a:spcAft>
                <a:spcPts val="0"/>
              </a:spcAft>
              <a:tabLst>
                <a:tab pos="457200" algn="l"/>
              </a:tabLst>
            </a:pPr>
            <a:r>
              <a:rPr lang="es-MX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-Seguridad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57AB9-88BC-4D84-8303-A6A60E0DFDEA}" type="slidenum">
              <a:rPr lang="es-MX" smtClean="0"/>
              <a:t>7</a:t>
            </a:fld>
            <a:endParaRPr lang="es-MX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B5BBF3B-F293-FF4D-BE0E-71AD70B6B45C}"/>
              </a:ext>
            </a:extLst>
          </p:cNvPr>
          <p:cNvSpPr txBox="1"/>
          <p:nvPr/>
        </p:nvSpPr>
        <p:spPr>
          <a:xfrm>
            <a:off x="545700" y="9457267"/>
            <a:ext cx="6571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900" dirty="0"/>
              <a:t>BLVD. MANUEL AVILA CAMACHO No. 1903 DESP. 501,CD. SATELITE,NAUCALPAN EDO. DE MEXICO CP. 53100,TELS.10412139 Y 53083948 Email. </a:t>
            </a:r>
            <a:r>
              <a:rPr lang="es-ES_tradnl" sz="900" dirty="0" err="1"/>
              <a:t>ceype@yahoo.com.mx,juanchantaca@yahoo.com.mx</a:t>
            </a:r>
            <a:endParaRPr lang="es-ES_tradnl" sz="900" dirty="0"/>
          </a:p>
        </p:txBody>
      </p:sp>
    </p:spTree>
    <p:extLst>
      <p:ext uri="{BB962C8B-B14F-4D97-AF65-F5344CB8AC3E}">
        <p14:creationId xmlns:p14="http://schemas.microsoft.com/office/powerpoint/2010/main" val="3022079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l="-67000" r="-6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 rot="16200000">
            <a:off x="5063611" y="2152715"/>
            <a:ext cx="862474" cy="3493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just"/>
            <a:r>
              <a:rPr lang="es-MX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s-MX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unto con el proyecto arquitectónico, nuestro proyecto de ingeniería pretende aumentar la sinergia entre las personas que ocupan el espacio y su entorno. </a:t>
            </a:r>
          </a:p>
        </p:txBody>
      </p:sp>
      <p:sp>
        <p:nvSpPr>
          <p:cNvPr id="9" name="Rectángulo 8"/>
          <p:cNvSpPr/>
          <p:nvPr/>
        </p:nvSpPr>
        <p:spPr>
          <a:xfrm rot="16200000">
            <a:off x="3768733" y="-1254262"/>
            <a:ext cx="203190" cy="7740649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r>
              <a:rPr lang="es-MX" sz="1000" b="1" dirty="0"/>
              <a:t>PROYECTO DE REMODELACION OFICINAS TUPPERWARE(2015) PROYECTO ELÉCTRICO Y AIRE ACONDICIONADO. 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258952" y="6460089"/>
            <a:ext cx="3375339" cy="2753874"/>
            <a:chOff x="264693" y="5291567"/>
            <a:chExt cx="2764257" cy="2062107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694" y="5291567"/>
              <a:ext cx="2764255" cy="1787743"/>
            </a:xfrm>
            <a:prstGeom prst="rect">
              <a:avLst/>
            </a:prstGeom>
          </p:spPr>
        </p:pic>
        <p:sp>
          <p:nvSpPr>
            <p:cNvPr id="11" name="Rectángulo 10"/>
            <p:cNvSpPr/>
            <p:nvPr/>
          </p:nvSpPr>
          <p:spPr>
            <a:xfrm rot="16200000">
              <a:off x="1494758" y="5819481"/>
              <a:ext cx="304128" cy="2764257"/>
            </a:xfrm>
            <a:prstGeom prst="rect">
              <a:avLst/>
            </a:prstGeom>
            <a:solidFill>
              <a:srgbClr val="222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r>
                <a:rPr lang="es-MX" sz="1000" b="1" dirty="0"/>
                <a:t>SWATCH OFICINAS  (2013) PROYECTO ELÉCTRICO Y AIRE ACONDICIONADO. </a:t>
              </a:r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258954" y="3093134"/>
            <a:ext cx="3369600" cy="2754000"/>
            <a:chOff x="264694" y="3174826"/>
            <a:chExt cx="2764258" cy="1873148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694" y="3174826"/>
              <a:ext cx="2764255" cy="1750695"/>
            </a:xfrm>
            <a:prstGeom prst="rect">
              <a:avLst/>
            </a:prstGeom>
          </p:spPr>
        </p:pic>
        <p:sp>
          <p:nvSpPr>
            <p:cNvPr id="13" name="Rectángulo 12"/>
            <p:cNvSpPr/>
            <p:nvPr/>
          </p:nvSpPr>
          <p:spPr>
            <a:xfrm rot="16200000">
              <a:off x="1580515" y="3599537"/>
              <a:ext cx="132619" cy="2764255"/>
            </a:xfrm>
            <a:prstGeom prst="rect">
              <a:avLst/>
            </a:prstGeom>
            <a:solidFill>
              <a:srgbClr val="222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r>
                <a:rPr lang="es-MX" sz="1050" b="1" dirty="0"/>
                <a:t>EL FOGONCITO  (2014) PROYECTO ELÉCTRICO. </a:t>
              </a:r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3864585" y="6460089"/>
            <a:ext cx="3376800" cy="2754000"/>
            <a:chOff x="264694" y="7689860"/>
            <a:chExt cx="2804242" cy="2025278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06" b="1301"/>
            <a:stretch/>
          </p:blipFill>
          <p:spPr>
            <a:xfrm>
              <a:off x="264694" y="7689860"/>
              <a:ext cx="2804239" cy="1835140"/>
            </a:xfrm>
            <a:prstGeom prst="rect">
              <a:avLst/>
            </a:prstGeom>
          </p:spPr>
        </p:pic>
        <p:sp>
          <p:nvSpPr>
            <p:cNvPr id="14" name="Rectángulo 13"/>
            <p:cNvSpPr/>
            <p:nvPr/>
          </p:nvSpPr>
          <p:spPr>
            <a:xfrm rot="16200000">
              <a:off x="1574451" y="8220652"/>
              <a:ext cx="184730" cy="2804241"/>
            </a:xfrm>
            <a:prstGeom prst="rect">
              <a:avLst/>
            </a:prstGeom>
            <a:solidFill>
              <a:srgbClr val="222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r>
                <a:rPr lang="es-MX" sz="1050" b="1" dirty="0"/>
                <a:t>BLOCKBUSTER CIINEMAS (2013) PROYECTO ELÉCTRICO. </a:t>
              </a:r>
            </a:p>
          </p:txBody>
        </p:sp>
      </p:grpSp>
      <p:sp>
        <p:nvSpPr>
          <p:cNvPr id="15" name="Rectángulo 14"/>
          <p:cNvSpPr/>
          <p:nvPr/>
        </p:nvSpPr>
        <p:spPr>
          <a:xfrm rot="16200000">
            <a:off x="4984479" y="3271436"/>
            <a:ext cx="1020732" cy="3493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just"/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Along with the architectural design, our engineering project aims to increase the synergy between people occupying the space and its surroundings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57AB9-88BC-4D84-8303-A6A60E0DFDEA}" type="slidenum">
              <a:rPr lang="es-MX" smtClean="0"/>
              <a:t>8</a:t>
            </a:fld>
            <a:endParaRPr lang="es-MX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7740650" cy="252293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649B18C6-75F2-A94F-AD4A-CFC0F78BA209}"/>
              </a:ext>
            </a:extLst>
          </p:cNvPr>
          <p:cNvSpPr txBox="1"/>
          <p:nvPr/>
        </p:nvSpPr>
        <p:spPr>
          <a:xfrm>
            <a:off x="545700" y="9457267"/>
            <a:ext cx="6571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900" dirty="0"/>
              <a:t>BLVD. MANUEL AVILA CAMACHO No. 1903 DESP. 501,CD. SATELITE,NAUCALPAN EDO. DE MEXICO CP. 53100,TELS.10412139 Y 53083948 Email. </a:t>
            </a:r>
            <a:r>
              <a:rPr lang="es-ES_tradnl" sz="900" dirty="0" err="1"/>
              <a:t>ceype@yahoo.com.mx,juanchantaca@yahoo.com.mx</a:t>
            </a:r>
            <a:endParaRPr lang="es-ES_tradnl" sz="900" dirty="0"/>
          </a:p>
        </p:txBody>
      </p:sp>
    </p:spTree>
    <p:extLst>
      <p:ext uri="{BB962C8B-B14F-4D97-AF65-F5344CB8AC3E}">
        <p14:creationId xmlns:p14="http://schemas.microsoft.com/office/powerpoint/2010/main" val="637171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t="-7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 rot="16200000">
            <a:off x="1393271" y="-809653"/>
            <a:ext cx="525457" cy="3312000"/>
          </a:xfrm>
          <a:prstGeom prst="rect">
            <a:avLst/>
          </a:prstGeom>
          <a:solidFill>
            <a:srgbClr val="33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MX" sz="2400" b="1" dirty="0">
                <a:solidFill>
                  <a:srgbClr val="FFFF00"/>
                </a:solidFill>
              </a:rPr>
              <a:t>OBRAS</a:t>
            </a:r>
          </a:p>
        </p:txBody>
      </p:sp>
      <p:sp>
        <p:nvSpPr>
          <p:cNvPr id="6" name="CuadroTexto 5"/>
          <p:cNvSpPr txBox="1"/>
          <p:nvPr/>
        </p:nvSpPr>
        <p:spPr>
          <a:xfrm rot="16200000">
            <a:off x="1617938" y="992055"/>
            <a:ext cx="1035210" cy="365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MX"/>
            </a:defPPr>
            <a:lvl1pPr marL="285750" indent="-285750" algn="just"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>
              <a:buNone/>
            </a:pPr>
            <a:r>
              <a:rPr lang="es-E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Realizamos ingeniería buscando satisfacer los estándares de calidad solicitados por el cliente y con apego a la normatividad de construcción, medio ambiente y seguridad.</a:t>
            </a:r>
            <a:endParaRPr lang="es-MX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 rot="16200000">
            <a:off x="1655550" y="210577"/>
            <a:ext cx="929734" cy="36580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just"/>
            <a:r>
              <a:rPr lang="es-E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Ejecutamos trabajo en campo con especialistas de cada área mismos que tienen un preciso control administrativo y de seguridad.</a:t>
            </a:r>
            <a:endParaRPr lang="es-MX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 rot="16200000">
            <a:off x="1709167" y="1799049"/>
            <a:ext cx="822501" cy="3658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buFont typeface="Arial" panose="020B0604020202020204" pitchFamily="34" charset="0"/>
              <a:buNone/>
            </a:pP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specialists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having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administrative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contol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ectángulo 2"/>
          <p:cNvSpPr/>
          <p:nvPr/>
        </p:nvSpPr>
        <p:spPr>
          <a:xfrm rot="16200000">
            <a:off x="1700036" y="2617841"/>
            <a:ext cx="819141" cy="3679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buFont typeface="Arial" panose="020B0604020202020204" pitchFamily="34" charset="0"/>
              <a:buNone/>
            </a:pP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seek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standards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required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in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accordance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regulations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safety.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1798" y="5195926"/>
            <a:ext cx="3156269" cy="4536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RESIDENCIAL</a:t>
            </a:r>
          </a:p>
        </p:txBody>
      </p:sp>
      <p:sp>
        <p:nvSpPr>
          <p:cNvPr id="16" name="CuadroTexto 15"/>
          <p:cNvSpPr txBox="1"/>
          <p:nvPr/>
        </p:nvSpPr>
        <p:spPr>
          <a:xfrm rot="16200000">
            <a:off x="1427924" y="4576924"/>
            <a:ext cx="1384992" cy="3658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MX"/>
            </a:defPPr>
            <a:lvl1pPr indent="0" algn="just"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sz="1200" b="0" dirty="0"/>
              <a:t>Hoy en día las actividades diarias requieren del desarrollo de ingeniería que se pueda adecuar a los requerimientos de la vida moderna, por lo que buscamos explotar lo mejor de la energía para aumentar la calidad de vida de las familias mexicanas.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291399" y="6904780"/>
            <a:ext cx="3679021" cy="1545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buFont typeface="Arial" panose="020B0604020202020204" pitchFamily="34" charset="0"/>
              <a:buNone/>
            </a:pP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Nowadays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so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seek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exploit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Mexican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families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8" name="Grupo 17"/>
          <p:cNvGrpSpPr/>
          <p:nvPr/>
        </p:nvGrpSpPr>
        <p:grpSpPr>
          <a:xfrm>
            <a:off x="4250268" y="5723165"/>
            <a:ext cx="2932472" cy="3439956"/>
            <a:chOff x="5234313" y="4960489"/>
            <a:chExt cx="2415523" cy="2708113"/>
          </a:xfrm>
        </p:grpSpPr>
        <p:pic>
          <p:nvPicPr>
            <p:cNvPr id="19" name="Picture 4" descr="LV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4313" y="4960489"/>
              <a:ext cx="2415522" cy="24669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ángulo 19"/>
            <p:cNvSpPr/>
            <p:nvPr/>
          </p:nvSpPr>
          <p:spPr>
            <a:xfrm rot="16200000">
              <a:off x="6304123" y="6322890"/>
              <a:ext cx="275905" cy="2415520"/>
            </a:xfrm>
            <a:prstGeom prst="rect">
              <a:avLst/>
            </a:prstGeom>
            <a:solidFill>
              <a:srgbClr val="222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r>
                <a:rPr lang="es-MX" sz="1000" b="1" dirty="0"/>
                <a:t>RESIDENCIA 6ª SECCIÓN LOMAS VERDES (2012) PROYECTO E INSTALACION. </a:t>
              </a:r>
            </a:p>
          </p:txBody>
        </p:sp>
      </p:grp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57AB9-88BC-4D84-8303-A6A60E0DFDEA}" type="slidenum">
              <a:rPr lang="es-MX" smtClean="0"/>
              <a:t>9</a:t>
            </a:fld>
            <a:endParaRPr lang="es-MX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6D9AABE-AE59-C04F-968A-4D071B24042D}"/>
              </a:ext>
            </a:extLst>
          </p:cNvPr>
          <p:cNvSpPr txBox="1"/>
          <p:nvPr/>
        </p:nvSpPr>
        <p:spPr>
          <a:xfrm>
            <a:off x="545700" y="9457267"/>
            <a:ext cx="6571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900" dirty="0"/>
              <a:t>BLVD. MANUEL AVILA CAMACHO No. 1903 DESP. 501,CD. SATELITE,NAUCALPAN EDO. DE MEXICO CP. 53100,TELS.10412139 Y 53083948 Email. </a:t>
            </a:r>
            <a:r>
              <a:rPr lang="es-ES_tradnl" sz="900" dirty="0" err="1"/>
              <a:t>ceype@yahoo.com.mx,juanchantaca@yahoo.com.mx</a:t>
            </a:r>
            <a:endParaRPr lang="es-ES_tradnl" sz="900" dirty="0"/>
          </a:p>
        </p:txBody>
      </p:sp>
    </p:spTree>
    <p:extLst>
      <p:ext uri="{BB962C8B-B14F-4D97-AF65-F5344CB8AC3E}">
        <p14:creationId xmlns:p14="http://schemas.microsoft.com/office/powerpoint/2010/main" val="13231000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1709</TotalTime>
  <Words>2269</Words>
  <Application>Microsoft Macintosh PowerPoint</Application>
  <PresentationFormat>Personalizado</PresentationFormat>
  <Paragraphs>170</Paragraphs>
  <Slides>19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5" baseType="lpstr">
      <vt:lpstr>Arial</vt:lpstr>
      <vt:lpstr>Arial Rounded MT Bold</vt:lpstr>
      <vt:lpstr>Calibri</vt:lpstr>
      <vt:lpstr>Calibri Light</vt:lpstr>
      <vt:lpstr>Times New Roman</vt:lpstr>
      <vt:lpstr>Tema de Office</vt:lpstr>
      <vt:lpstr>Presentación de PowerPoint</vt:lpstr>
      <vt:lpstr>ÍNDICE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Madeline Chantaca H</dc:creator>
  <cp:lastModifiedBy>Juan Chantaca</cp:lastModifiedBy>
  <cp:revision>170</cp:revision>
  <cp:lastPrinted>2019-02-12T16:30:12Z</cp:lastPrinted>
  <dcterms:created xsi:type="dcterms:W3CDTF">2015-08-26T19:25:48Z</dcterms:created>
  <dcterms:modified xsi:type="dcterms:W3CDTF">2019-04-29T16:22:31Z</dcterms:modified>
</cp:coreProperties>
</file>